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_rels/presentation.xml.rels" ContentType="application/vnd.openxmlformats-package.relationships+xml"/>
  <Override PartName="/ppt/media/image29.png" ContentType="image/png"/>
  <Override PartName="/ppt/media/image27.png" ContentType="image/png"/>
  <Override PartName="/ppt/media/image26.png" ContentType="image/png"/>
  <Override PartName="/ppt/media/image24.png" ContentType="image/png"/>
  <Override PartName="/ppt/media/image11.jpeg" ContentType="image/jpeg"/>
  <Override PartName="/ppt/media/image22.png" ContentType="image/png"/>
  <Override PartName="/ppt/media/image6.jpeg" ContentType="image/jpeg"/>
  <Override PartName="/ppt/media/image18.png" ContentType="image/png"/>
  <Override PartName="/ppt/media/image7.jpeg" ContentType="image/jpeg"/>
  <Override PartName="/ppt/media/image28.png" ContentType="image/png"/>
  <Override PartName="/ppt/media/image8.jpeg" ContentType="image/jpeg"/>
  <Override PartName="/ppt/media/image9.png" ContentType="image/png"/>
  <Override PartName="/ppt/media/image34.png" ContentType="image/png"/>
  <Override PartName="/ppt/media/image12.jpeg" ContentType="image/jpeg"/>
  <Override PartName="/ppt/media/image23.png" ContentType="image/png"/>
  <Override PartName="/ppt/media/image13.jpeg" ContentType="image/jpeg"/>
  <Override PartName="/ppt/media/image31.png" ContentType="image/png"/>
  <Override PartName="/ppt/media/image32.png" ContentType="image/png"/>
  <Override PartName="/ppt/media/image35.jpeg" ContentType="image/jpeg"/>
  <Override PartName="/ppt/media/image1.jpeg" ContentType="image/jpeg"/>
  <Override PartName="/ppt/media/image33.png" ContentType="image/png"/>
  <Override PartName="/ppt/media/image5.jpeg" ContentType="image/jpeg"/>
  <Override PartName="/ppt/media/image4.jpeg" ContentType="image/jpeg"/>
  <Override PartName="/ppt/media/image25.png" ContentType="image/png"/>
  <Override PartName="/ppt/media/image30.png" ContentType="image/png"/>
  <Override PartName="/ppt/media/image3.jpeg" ContentType="image/jpeg"/>
  <Override PartName="/ppt/media/image15.png" ContentType="image/png"/>
  <Override PartName="/ppt/media/image20.png" ContentType="image/png"/>
  <Override PartName="/ppt/media/image2.jpeg" ContentType="image/jpeg"/>
  <Override PartName="/ppt/media/image10.jpeg" ContentType="image/jpeg"/>
  <Override PartName="/ppt/media/image14.png" ContentType="image/png"/>
  <Override PartName="/ppt/media/image16.jpeg" ContentType="image/jpeg"/>
  <Override PartName="/ppt/media/image17.png" ContentType="image/png"/>
  <Override PartName="/ppt/media/image19.png" ContentType="image/png"/>
  <Override PartName="/ppt/media/image21.png" ContentType="image/png"/>
  <Override PartName="/ppt/slideLayouts/_rels/slideLayout34.xml.rels" ContentType="application/vnd.openxmlformats-package.relationships+xml"/>
  <Override PartName="/ppt/slideLayouts/_rels/slideLayout49.xml.rels" ContentType="application/vnd.openxmlformats-package.relationships+xml"/>
  <Override PartName="/ppt/slideLayouts/_rels/slideLayout33.xml.rels" ContentType="application/vnd.openxmlformats-package.relationships+xml"/>
  <Override PartName="/ppt/slideLayouts/_rels/slideLayout29.xml.rels" ContentType="application/vnd.openxmlformats-package.relationships+xml"/>
  <Override PartName="/ppt/slideLayouts/_rels/slideLayout48.xml.rels" ContentType="application/vnd.openxmlformats-package.relationships+xml"/>
  <Override PartName="/ppt/slideLayouts/_rels/slideLayout9.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23.xml.rels" ContentType="application/vnd.openxmlformats-package.relationships+xml"/>
  <Override PartName="/ppt/slideLayouts/_rels/slideLayout84.xml.rels" ContentType="application/vnd.openxmlformats-package.relationships+xml"/>
  <Override PartName="/ppt/slideLayouts/_rels/slideLayout31.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83.xml.rels" ContentType="application/vnd.openxmlformats-package.relationships+xml"/>
  <Override PartName="/ppt/slideLayouts/_rels/slideLayout79.xml.rels" ContentType="application/vnd.openxmlformats-package.relationships+xml"/>
  <Override PartName="/ppt/slideLayouts/_rels/slideLayout30.xml.rels" ContentType="application/vnd.openxmlformats-package.relationships+xml"/>
  <Override PartName="/ppt/slideLayouts/_rels/slideLayout35.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27.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47.xml.rels" ContentType="application/vnd.openxmlformats-package.relationships+xml"/>
  <Override PartName="/ppt/slideLayouts/_rels/slideLayout63.xml.rels" ContentType="application/vnd.openxmlformats-package.relationships+xml"/>
  <Override PartName="/ppt/slideLayouts/_rels/slideLayout54.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xml.rels" ContentType="application/vnd.openxmlformats-package.relationships+xml"/>
  <Override PartName="/ppt/slideLayouts/_rels/slideLayout41.xml.rels" ContentType="application/vnd.openxmlformats-package.relationships+xml"/>
  <Override PartName="/ppt/slideLayouts/_rels/slideLayout50.xml.rels" ContentType="application/vnd.openxmlformats-package.relationships+xml"/>
  <Override PartName="/ppt/slideLayouts/_rels/slideLayout4.xml.rels" ContentType="application/vnd.openxmlformats-package.relationships+xml"/>
  <Override PartName="/ppt/slideLayouts/_rels/slideLayout42.xml.rels" ContentType="application/vnd.openxmlformats-package.relationships+xml"/>
  <Override PartName="/ppt/slideLayouts/_rels/slideLayout51.xml.rels" ContentType="application/vnd.openxmlformats-package.relationships+xml"/>
  <Override PartName="/ppt/slideLayouts/_rels/slideLayout5.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55.xml.rels" ContentType="application/vnd.openxmlformats-package.relationships+xml"/>
  <Override PartName="/ppt/slideLayouts/_rels/slideLayout53.xml.rels" ContentType="application/vnd.openxmlformats-package.relationships+xml"/>
  <Override PartName="/ppt/slideLayouts/_rels/slideLayout62.xml.rels" ContentType="application/vnd.openxmlformats-package.relationships+xml"/>
  <Override PartName="/ppt/slideLayouts/_rels/slideLayout46.xml.rels" ContentType="application/vnd.openxmlformats-package.relationships+xml"/>
  <Override PartName="/ppt/slideLayouts/_rels/slideLayout52.xml.rels" ContentType="application/vnd.openxmlformats-package.relationships+xml"/>
  <Override PartName="/ppt/slideLayouts/_rels/slideLayout76.xml.rels" ContentType="application/vnd.openxmlformats-package.relationships+xml"/>
  <Override PartName="/ppt/slideLayouts/_rels/slideLayout38.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36.xml.rels" ContentType="application/vnd.openxmlformats-package.relationships+xml"/>
  <Override PartName="/ppt/slideLayouts/_rels/slideLayout43.xml.rels" ContentType="application/vnd.openxmlformats-package.relationships+xml"/>
  <Override PartName="/ppt/slideLayouts/_rels/slideLayout6.xml.rels" ContentType="application/vnd.openxmlformats-package.relationships+xml"/>
  <Override PartName="/ppt/slideLayouts/_rels/slideLayout81.xml.rels" ContentType="application/vnd.openxmlformats-package.relationships+xml"/>
  <Override PartName="/ppt/slideLayouts/_rels/slideLayout65.xml.rels" ContentType="application/vnd.openxmlformats-package.relationships+xml"/>
  <Override PartName="/ppt/slideLayouts/_rels/slideLayout74.xml.rels" ContentType="application/vnd.openxmlformats-package.relationships+xml"/>
  <Override PartName="/ppt/slideLayouts/_rels/slideLayout58.xml.rels" ContentType="application/vnd.openxmlformats-package.relationships+xml"/>
  <Override PartName="/ppt/slideLayouts/_rels/slideLayout82.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75.xml.rels" ContentType="application/vnd.openxmlformats-package.relationships+xml"/>
  <Override PartName="/ppt/slideLayouts/_rels/slideLayout80.xml.rels" ContentType="application/vnd.openxmlformats-package.relationships+xml"/>
  <Override PartName="/ppt/slideLayouts/_rels/slideLayout64.xml.rels" ContentType="application/vnd.openxmlformats-package.relationships+xml"/>
  <Override PartName="/ppt/slideLayouts/_rels/slideLayout69.xml.rels" ContentType="application/vnd.openxmlformats-package.relationships+xml"/>
  <Override PartName="/ppt/slideLayouts/_rels/slideLayout73.xml.rels" ContentType="application/vnd.openxmlformats-package.relationships+xml"/>
  <Override PartName="/ppt/slideLayouts/_rels/slideLayout78.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77.xml.rels" ContentType="application/vnd.openxmlformats-package.relationships+xml"/>
  <Override PartName="/ppt/slideLayouts/_rels/slideLayout67.xml.rels" ContentType="application/vnd.openxmlformats-package.relationships+xml"/>
  <Override PartName="/ppt/slideLayouts/_rels/slideLayout71.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25.xml.rels" ContentType="application/vnd.openxmlformats-package.relationships+xml"/>
  <Override PartName="/ppt/slideLayouts/_rels/slideLayout59.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5.xml.rels" ContentType="application/vnd.openxmlformats-package.relationships+xml"/>
  <Override PartName="/ppt/slideLayouts/_rels/slideLayout24.xml.rels" ContentType="application/vnd.openxmlformats-package.relationships+xml"/>
  <Override PartName="/ppt/slideLayouts/_rels/slideLayout66.xml.rels" ContentType="application/vnd.openxmlformats-package.relationships+xml"/>
  <Override PartName="/ppt/slideLayouts/_rels/slideLayout70.xml.rels" ContentType="application/vnd.openxmlformats-package.relationships+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2.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17.xml" ContentType="application/vnd.openxmlformats-officedocument.presentationml.slideLayout+xml"/>
  <Override PartName="/ppt/slideLayouts/slideLayout82.xml" ContentType="application/vnd.openxmlformats-officedocument.presentationml.slideLayout+xml"/>
  <Override PartName="/ppt/slideLayouts/slideLayout14.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28.xml" ContentType="application/vnd.openxmlformats-officedocument.presentationml.slideLayout+xml"/>
  <Override PartName="/ppt/slideLayouts/slideLayout70.xml" ContentType="application/vnd.openxmlformats-officedocument.presentationml.slideLayout+xml"/>
  <Override PartName="/ppt/slideLayouts/slideLayout65.xml" ContentType="application/vnd.openxmlformats-officedocument.presentationml.slideLayout+xml"/>
  <Override PartName="/ppt/slideLayouts/slideLayout29.xml" ContentType="application/vnd.openxmlformats-officedocument.presentationml.slideLayout+xml"/>
  <Override PartName="/ppt/slideLayouts/slideLayout71.xml" ContentType="application/vnd.openxmlformats-officedocument.presentationml.slideLayout+xml"/>
  <Override PartName="/ppt/slideLayouts/slideLayout66.xml" ContentType="application/vnd.openxmlformats-officedocument.presentationml.slideLayout+xml"/>
  <Override PartName="/ppt/slideLayouts/slideLayout16.xml" ContentType="application/vnd.openxmlformats-officedocument.presentationml.slideLayout+xml"/>
  <Override PartName="/ppt/slideLayouts/slideLayout81.xml" ContentType="application/vnd.openxmlformats-officedocument.presentationml.slideLayout+xml"/>
  <Override PartName="/ppt/slideLayouts/slideLayout79.xml" ContentType="application/vnd.openxmlformats-officedocument.presentationml.slideLayout+xml"/>
  <Override PartName="/ppt/slideLayouts/slideLayout67.xml" ContentType="application/vnd.openxmlformats-officedocument.presentationml.slideLayout+xml"/>
  <Override PartName="/ppt/slideLayouts/slideLayout30.xml" ContentType="application/vnd.openxmlformats-officedocument.presentationml.slideLayout+xml"/>
  <Override PartName="/ppt/slideLayouts/slideLayout15.xml" ContentType="application/vnd.openxmlformats-officedocument.presentationml.slideLayout+xml"/>
  <Override PartName="/ppt/slideLayouts/slideLayout80.xml" ContentType="application/vnd.openxmlformats-officedocument.presentationml.slideLayout+xml"/>
  <Override PartName="/ppt/slideLayouts/slideLayout78.xml" ContentType="application/vnd.openxmlformats-officedocument.presentationml.slideLayout+xml"/>
  <Override PartName="/ppt/slideLayouts/slideLayout77.xml" ContentType="application/vnd.openxmlformats-officedocument.presentationml.slideLayout+xml"/>
  <Override PartName="/ppt/slideLayouts/slideLayout76.xml" ContentType="application/vnd.openxmlformats-officedocument.presentationml.slideLayout+xml"/>
  <Override PartName="/ppt/slideLayouts/slideLayout75.xml" ContentType="application/vnd.openxmlformats-officedocument.presentationml.slideLayout+xml"/>
  <Override PartName="/ppt/slideLayouts/slideLayout74.xml" ContentType="application/vnd.openxmlformats-officedocument.presentationml.slideLayout+xml"/>
  <Override PartName="/ppt/slideLayouts/slideLayout73.xml" ContentType="application/vnd.openxmlformats-officedocument.presentationml.slideLayout+xml"/>
  <Override PartName="/ppt/slideLayouts/slideLayout72.xml" ContentType="application/vnd.openxmlformats-officedocument.presentationml.slideLayout+xml"/>
  <Override PartName="/ppt/slideLayouts/slideLayout69.xml" ContentType="application/vnd.openxmlformats-officedocument.presentationml.slideLayout+xml"/>
  <Override PartName="/ppt/slideLayouts/slideLayout32.xml" ContentType="application/vnd.openxmlformats-officedocument.presentationml.slideLayout+xml"/>
  <Override PartName="/ppt/slideLayouts/slideLayout68.xml" ContentType="application/vnd.openxmlformats-officedocument.presentationml.slideLayout+xml"/>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20.xml" ContentType="application/vnd.openxmlformats-officedocument.presentationml.slideLayout+xml"/>
  <Override PartName="/ppt/slideLayouts/slideLayout57.xml" ContentType="application/vnd.openxmlformats-officedocument.presentationml.slideLayout+xml"/>
  <Override PartName="/ppt/slideLayouts/slideLayout18.xml" ContentType="application/vnd.openxmlformats-officedocument.presentationml.slideLayout+xml"/>
  <Override PartName="/ppt/slideLayouts/slideLayout83.xml" ContentType="application/vnd.openxmlformats-officedocument.presentationml.slideLayout+xml"/>
  <Override PartName="/ppt/slideLayouts/slideLayout22.xml" ContentType="application/vnd.openxmlformats-officedocument.presentationml.slideLayout+xml"/>
  <Override PartName="/ppt/slideLayouts/slideLayout59.xml" ContentType="application/vnd.openxmlformats-officedocument.presentationml.slideLayout+xml"/>
  <Override PartName="/ppt/slideLayouts/slideLayout19.xml" ContentType="application/vnd.openxmlformats-officedocument.presentationml.slideLayout+xml"/>
  <Override PartName="/ppt/slideLayouts/slideLayout84.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47.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13.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4.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_rels/slide2.xml.rels" ContentType="application/vnd.openxmlformats-package.relationships+xml"/>
  <Override PartName="/ppt/slides/_rels/slide20.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22.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21.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19.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Lst>
  <p:sldSz cx="9144000" cy="51435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 Target="slides/slide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30" Type="http://schemas.openxmlformats.org/officeDocument/2006/relationships/slide" Target="slides/slide22.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4"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25"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7"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9"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30"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32"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34"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35"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36"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37"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41"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43"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45"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46"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5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51"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52"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3"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54"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55"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56"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58"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5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60"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62"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63"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65"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66"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67"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68"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70"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73"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74"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75"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79"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81"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83"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84"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5"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88"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89"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90"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92"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93"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94"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96"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9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98"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00"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101"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0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0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05"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106"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08"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109"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110"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111"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112"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113"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17"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19"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7"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8"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21"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122"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26"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27"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128"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30"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13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32"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34"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35"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36"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38"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139"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41"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4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43"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144"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46"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147"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148"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149"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150"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151"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55"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57"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59"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160"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2"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64"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65"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166"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68"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16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70"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72"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73"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74"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76"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177"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79"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8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81"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182"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84"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185"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186"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187"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188"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189"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93"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95"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97"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198"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0"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02"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03"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204"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06"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20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08"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1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1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12"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2"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3"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14"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14"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215"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17"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1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19"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220"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22"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223"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224"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225"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226"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227"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3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31"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3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33"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35"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236"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3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38"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4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41"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242"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6"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1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8"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44"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245"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46"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48"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4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50"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52"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253"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5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55"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56"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57"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258"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60"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261"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262"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263"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264"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265"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2"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jpe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jpe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4.jpe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5.jpe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6.jpeg"/><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7.jpeg"/><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slideLayout" Target="../slideLayouts/slideLayout83.xml"/><Relationship Id="rId14" Type="http://schemas.openxmlformats.org/officeDocument/2006/relationships/slideLayout" Target="../slideLayouts/slideLayout8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a:t>
            </a:r>
            <a:r>
              <a:rPr b="0" lang="en-US" sz="4400" spc="-1" strike="noStrike">
                <a:latin typeface="Arial"/>
              </a:rPr>
              <a:t>li</a:t>
            </a:r>
            <a:r>
              <a:rPr b="0" lang="en-US" sz="4400" spc="-1" strike="noStrike">
                <a:latin typeface="Arial"/>
              </a:rPr>
              <a:t>c</a:t>
            </a:r>
            <a:r>
              <a:rPr b="0" lang="en-US" sz="4400" spc="-1" strike="noStrike">
                <a:latin typeface="Arial"/>
              </a:rPr>
              <a:t>k </a:t>
            </a:r>
            <a:r>
              <a:rPr b="0" lang="en-US" sz="4400" spc="-1" strike="noStrike">
                <a:latin typeface="Arial"/>
              </a:rPr>
              <a:t>to </a:t>
            </a:r>
            <a:r>
              <a:rPr b="0" lang="en-US" sz="4400" spc="-1" strike="noStrike">
                <a:latin typeface="Arial"/>
              </a:rPr>
              <a:t>e</a:t>
            </a:r>
            <a:r>
              <a:rPr b="0" lang="en-US" sz="4400" spc="-1" strike="noStrike">
                <a:latin typeface="Arial"/>
              </a:rPr>
              <a:t>di</a:t>
            </a:r>
            <a:r>
              <a:rPr b="0" lang="en-US" sz="4400" spc="-1" strike="noStrike">
                <a:latin typeface="Arial"/>
              </a:rPr>
              <a:t>t </a:t>
            </a:r>
            <a:r>
              <a:rPr b="0" lang="en-US" sz="4400" spc="-1" strike="noStrike">
                <a:latin typeface="Arial"/>
              </a:rPr>
              <a:t>th</a:t>
            </a:r>
            <a:r>
              <a:rPr b="0" lang="en-US" sz="4400" spc="-1" strike="noStrike">
                <a:latin typeface="Arial"/>
              </a:rPr>
              <a:t>e </a:t>
            </a:r>
            <a:r>
              <a:rPr b="0" lang="en-US" sz="4400" spc="-1" strike="noStrike">
                <a:latin typeface="Arial"/>
              </a:rPr>
              <a:t>tit</a:t>
            </a:r>
            <a:r>
              <a:rPr b="0" lang="en-US" sz="4400" spc="-1" strike="noStrike">
                <a:latin typeface="Arial"/>
              </a:rPr>
              <a:t>le </a:t>
            </a:r>
            <a:r>
              <a:rPr b="0" lang="en-US" sz="4400" spc="-1" strike="noStrike">
                <a:latin typeface="Arial"/>
              </a:rPr>
              <a:t>te</a:t>
            </a:r>
            <a:r>
              <a:rPr b="0" lang="en-US" sz="4400" spc="-1" strike="noStrike">
                <a:latin typeface="Arial"/>
              </a:rPr>
              <a:t>xt </a:t>
            </a:r>
            <a:r>
              <a:rPr b="0" lang="en-US" sz="4400" spc="-1" strike="noStrike">
                <a:latin typeface="Arial"/>
              </a:rPr>
              <a:t>fo</a:t>
            </a:r>
            <a:r>
              <a:rPr b="0" lang="en-US" sz="4400" spc="-1" strike="noStrike">
                <a:latin typeface="Arial"/>
              </a:rPr>
              <a:t>r</a:t>
            </a:r>
            <a:r>
              <a:rPr b="0" lang="en-US" sz="4400" spc="-1" strike="noStrike">
                <a:latin typeface="Arial"/>
              </a:rPr>
              <a:t>m</a:t>
            </a:r>
            <a:r>
              <a:rPr b="0" lang="en-US" sz="4400" spc="-1" strike="noStrike">
                <a:latin typeface="Arial"/>
              </a:rPr>
              <a:t>at</a:t>
            </a:r>
            <a:endParaRPr b="0" lang="en-US" sz="4400" spc="-1" strike="noStrike">
              <a:latin typeface="Arial"/>
            </a:endParaRPr>
          </a:p>
        </p:txBody>
      </p:sp>
      <p:sp>
        <p:nvSpPr>
          <p:cNvPr id="1"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Click to edit the title </a:t>
            </a:r>
            <a:r>
              <a:rPr b="0" lang="en-US" sz="4400" spc="-1" strike="noStrike">
                <a:latin typeface="Arial"/>
              </a:rPr>
              <a:t>text format</a:t>
            </a:r>
            <a:endParaRPr b="0" lang="en-US" sz="4400" spc="-1" strike="noStrike">
              <a:latin typeface="Arial"/>
            </a:endParaRPr>
          </a:p>
        </p:txBody>
      </p:sp>
      <p:sp>
        <p:nvSpPr>
          <p:cNvPr id="39"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a:t>
            </a:r>
            <a:r>
              <a:rPr b="0" lang="en-US" sz="4400" spc="-1" strike="noStrike">
                <a:latin typeface="Arial"/>
              </a:rPr>
              <a:t>k to </a:t>
            </a:r>
            <a:r>
              <a:rPr b="0" lang="en-US" sz="4400" spc="-1" strike="noStrike">
                <a:latin typeface="Arial"/>
              </a:rPr>
              <a:t>edit </a:t>
            </a:r>
            <a:r>
              <a:rPr b="0" lang="en-US" sz="4400" spc="-1" strike="noStrike">
                <a:latin typeface="Arial"/>
              </a:rPr>
              <a:t>the </a:t>
            </a:r>
            <a:r>
              <a:rPr b="0" lang="en-US" sz="4400" spc="-1" strike="noStrike">
                <a:latin typeface="Arial"/>
              </a:rPr>
              <a:t>title </a:t>
            </a:r>
            <a:r>
              <a:rPr b="0" lang="en-US" sz="4400" spc="-1" strike="noStrike">
                <a:latin typeface="Arial"/>
              </a:rPr>
              <a:t>text </a:t>
            </a:r>
            <a:r>
              <a:rPr b="0" lang="en-US" sz="4400" spc="-1" strike="noStrike">
                <a:latin typeface="Arial"/>
              </a:rPr>
              <a:t>for</a:t>
            </a:r>
            <a:r>
              <a:rPr b="0" lang="en-US" sz="4400" spc="-1" strike="noStrike">
                <a:latin typeface="Arial"/>
              </a:rPr>
              <a:t>mat</a:t>
            </a:r>
            <a:endParaRPr b="0" lang="en-US" sz="4400" spc="-1" strike="noStrike">
              <a:latin typeface="Arial"/>
            </a:endParaRPr>
          </a:p>
        </p:txBody>
      </p:sp>
      <p:sp>
        <p:nvSpPr>
          <p:cNvPr id="77"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a:t>
            </a:r>
            <a:r>
              <a:rPr b="0" lang="en-US" sz="4400" spc="-1" strike="noStrike">
                <a:latin typeface="Arial"/>
              </a:rPr>
              <a:t>k to </a:t>
            </a:r>
            <a:r>
              <a:rPr b="0" lang="en-US" sz="4400" spc="-1" strike="noStrike">
                <a:latin typeface="Arial"/>
              </a:rPr>
              <a:t>edit </a:t>
            </a:r>
            <a:r>
              <a:rPr b="0" lang="en-US" sz="4400" spc="-1" strike="noStrike">
                <a:latin typeface="Arial"/>
              </a:rPr>
              <a:t>the </a:t>
            </a:r>
            <a:r>
              <a:rPr b="0" lang="en-US" sz="4400" spc="-1" strike="noStrike">
                <a:latin typeface="Arial"/>
              </a:rPr>
              <a:t>title </a:t>
            </a:r>
            <a:r>
              <a:rPr b="0" lang="en-US" sz="4400" spc="-1" strike="noStrike">
                <a:latin typeface="Arial"/>
              </a:rPr>
              <a:t>text </a:t>
            </a:r>
            <a:r>
              <a:rPr b="0" lang="en-US" sz="4400" spc="-1" strike="noStrike">
                <a:latin typeface="Arial"/>
              </a:rPr>
              <a:t>for</a:t>
            </a:r>
            <a:r>
              <a:rPr b="0" lang="en-US" sz="4400" spc="-1" strike="noStrike">
                <a:latin typeface="Arial"/>
              </a:rPr>
              <a:t>mat</a:t>
            </a:r>
            <a:endParaRPr b="0" lang="en-US" sz="4400" spc="-1" strike="noStrike">
              <a:latin typeface="Arial"/>
            </a:endParaRPr>
          </a:p>
        </p:txBody>
      </p:sp>
      <p:sp>
        <p:nvSpPr>
          <p:cNvPr id="115"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152" name="PlaceHolder 1"/>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a:t>
            </a:r>
            <a:r>
              <a:rPr b="0" lang="en-US" sz="4400" spc="-1" strike="noStrike">
                <a:latin typeface="Arial"/>
              </a:rPr>
              <a:t>k to </a:t>
            </a:r>
            <a:r>
              <a:rPr b="0" lang="en-US" sz="4400" spc="-1" strike="noStrike">
                <a:latin typeface="Arial"/>
              </a:rPr>
              <a:t>edit </a:t>
            </a:r>
            <a:r>
              <a:rPr b="0" lang="en-US" sz="4400" spc="-1" strike="noStrike">
                <a:latin typeface="Arial"/>
              </a:rPr>
              <a:t>the </a:t>
            </a:r>
            <a:r>
              <a:rPr b="0" lang="en-US" sz="4400" spc="-1" strike="noStrike">
                <a:latin typeface="Arial"/>
              </a:rPr>
              <a:t>title </a:t>
            </a:r>
            <a:r>
              <a:rPr b="0" lang="en-US" sz="4400" spc="-1" strike="noStrike">
                <a:latin typeface="Arial"/>
              </a:rPr>
              <a:t>text </a:t>
            </a:r>
            <a:r>
              <a:rPr b="0" lang="en-US" sz="4400" spc="-1" strike="noStrike">
                <a:latin typeface="Arial"/>
              </a:rPr>
              <a:t>for</a:t>
            </a:r>
            <a:r>
              <a:rPr b="0" lang="en-US" sz="4400" spc="-1" strike="noStrike">
                <a:latin typeface="Arial"/>
              </a:rPr>
              <a:t>mat</a:t>
            </a:r>
            <a:endParaRPr b="0" lang="en-US" sz="4400" spc="-1" strike="noStrike">
              <a:latin typeface="Arial"/>
            </a:endParaRPr>
          </a:p>
        </p:txBody>
      </p:sp>
      <p:sp>
        <p:nvSpPr>
          <p:cNvPr id="153"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190" name="PlaceHolder 1"/>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a:t>
            </a:r>
            <a:r>
              <a:rPr b="0" lang="en-US" sz="4400" spc="-1" strike="noStrike">
                <a:latin typeface="Arial"/>
              </a:rPr>
              <a:t>k to </a:t>
            </a:r>
            <a:r>
              <a:rPr b="0" lang="en-US" sz="4400" spc="-1" strike="noStrike">
                <a:latin typeface="Arial"/>
              </a:rPr>
              <a:t>edit </a:t>
            </a:r>
            <a:r>
              <a:rPr b="0" lang="en-US" sz="4400" spc="-1" strike="noStrike">
                <a:latin typeface="Arial"/>
              </a:rPr>
              <a:t>the </a:t>
            </a:r>
            <a:r>
              <a:rPr b="0" lang="en-US" sz="4400" spc="-1" strike="noStrike">
                <a:latin typeface="Arial"/>
              </a:rPr>
              <a:t>title </a:t>
            </a:r>
            <a:r>
              <a:rPr b="0" lang="en-US" sz="4400" spc="-1" strike="noStrike">
                <a:latin typeface="Arial"/>
              </a:rPr>
              <a:t>text </a:t>
            </a:r>
            <a:r>
              <a:rPr b="0" lang="en-US" sz="4400" spc="-1" strike="noStrike">
                <a:latin typeface="Arial"/>
              </a:rPr>
              <a:t>for</a:t>
            </a:r>
            <a:r>
              <a:rPr b="0" lang="en-US" sz="4400" spc="-1" strike="noStrike">
                <a:latin typeface="Arial"/>
              </a:rPr>
              <a:t>mat</a:t>
            </a:r>
            <a:endParaRPr b="0" lang="en-US" sz="4400" spc="-1" strike="noStrike">
              <a:latin typeface="Arial"/>
            </a:endParaRPr>
          </a:p>
        </p:txBody>
      </p:sp>
      <p:sp>
        <p:nvSpPr>
          <p:cNvPr id="191"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228" name="PlaceHolder 1"/>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a:t>
            </a:r>
            <a:r>
              <a:rPr b="0" lang="en-US" sz="4400" spc="-1" strike="noStrike">
                <a:latin typeface="Arial"/>
              </a:rPr>
              <a:t>k to </a:t>
            </a:r>
            <a:r>
              <a:rPr b="0" lang="en-US" sz="4400" spc="-1" strike="noStrike">
                <a:latin typeface="Arial"/>
              </a:rPr>
              <a:t>edit </a:t>
            </a:r>
            <a:r>
              <a:rPr b="0" lang="en-US" sz="4400" spc="-1" strike="noStrike">
                <a:latin typeface="Arial"/>
              </a:rPr>
              <a:t>the </a:t>
            </a:r>
            <a:r>
              <a:rPr b="0" lang="en-US" sz="4400" spc="-1" strike="noStrike">
                <a:latin typeface="Arial"/>
              </a:rPr>
              <a:t>title </a:t>
            </a:r>
            <a:r>
              <a:rPr b="0" lang="en-US" sz="4400" spc="-1" strike="noStrike">
                <a:latin typeface="Arial"/>
              </a:rPr>
              <a:t>text </a:t>
            </a:r>
            <a:r>
              <a:rPr b="0" lang="en-US" sz="4400" spc="-1" strike="noStrike">
                <a:latin typeface="Arial"/>
              </a:rPr>
              <a:t>for</a:t>
            </a:r>
            <a:r>
              <a:rPr b="0" lang="en-US" sz="4400" spc="-1" strike="noStrike">
                <a:latin typeface="Arial"/>
              </a:rPr>
              <a:t>mat</a:t>
            </a:r>
            <a:endParaRPr b="0" lang="en-US" sz="4400" spc="-1" strike="noStrike">
              <a:latin typeface="Arial"/>
            </a:endParaRPr>
          </a:p>
        </p:txBody>
      </p:sp>
      <p:sp>
        <p:nvSpPr>
          <p:cNvPr id="229"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image" Target="../media/image9.pn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1.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49.xml"/>
</Relationships>
</file>

<file path=ppt/slides/_rels/slide12.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61.xml"/>
</Relationships>
</file>

<file path=ppt/slides/_rels/slide13.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61.xml"/>
</Relationships>
</file>

<file path=ppt/slides/_rels/slide14.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49.xml"/>
</Relationships>
</file>

<file path=ppt/slides/_rels/slide15.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61.xml"/>
</Relationships>
</file>

<file path=ppt/slides/_rels/slide16.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61.xml"/>
</Relationships>
</file>

<file path=ppt/slides/_rels/slide17.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slideLayout" Target="../slideLayouts/slideLayout61.xml"/>
</Relationships>
</file>

<file path=ppt/slides/_rels/slide18.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slideLayout" Target="../slideLayouts/slideLayout61.xml"/>
</Relationships>
</file>

<file path=ppt/slides/_rels/slide19.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slideLayout" Target="../slideLayouts/slideLayout61.xml"/>
</Relationships>
</file>

<file path=ppt/slides/_rels/slide2.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35.jpeg"/><Relationship Id="rId2" Type="http://schemas.openxmlformats.org/officeDocument/2006/relationships/slideLayout" Target="../slideLayouts/slideLayout7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3.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image" Target="../media/image12.jpeg"/><Relationship Id="rId3" Type="http://schemas.openxmlformats.org/officeDocument/2006/relationships/image" Target="../media/image13.jpeg"/><Relationship Id="rId4"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image" Target="../media/image16.jpeg"/><Relationship Id="rId2" Type="http://schemas.openxmlformats.org/officeDocument/2006/relationships/image" Target="../media/image17.png"/><Relationship Id="rId3" Type="http://schemas.openxmlformats.org/officeDocument/2006/relationships/slideLayout" Target="../slideLayouts/slideLayout49.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9.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4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66" name="CustomShape 1"/>
          <p:cNvSpPr/>
          <p:nvPr/>
        </p:nvSpPr>
        <p:spPr>
          <a:xfrm>
            <a:off x="210600" y="1443600"/>
            <a:ext cx="4401720" cy="161172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en-US" sz="4800" spc="-1" strike="noStrike">
                <a:solidFill>
                  <a:srgbClr val="f3f3f3"/>
                </a:solidFill>
                <a:latin typeface="Anton"/>
                <a:ea typeface="Anton"/>
              </a:rPr>
              <a:t>Paternity testing using genetics</a:t>
            </a:r>
            <a:endParaRPr b="0" lang="en-US" sz="4800" spc="-1" strike="noStrike">
              <a:latin typeface="Arial"/>
            </a:endParaRPr>
          </a:p>
        </p:txBody>
      </p:sp>
      <p:sp>
        <p:nvSpPr>
          <p:cNvPr id="267" name="CustomShape 2"/>
          <p:cNvSpPr/>
          <p:nvPr/>
        </p:nvSpPr>
        <p:spPr>
          <a:xfrm>
            <a:off x="588240" y="3942360"/>
            <a:ext cx="3382920" cy="43236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en-US" sz="1400" spc="-1" strike="noStrike">
                <a:solidFill>
                  <a:srgbClr val="f3f3f3"/>
                </a:solidFill>
                <a:latin typeface="Advent Pro Light"/>
                <a:ea typeface="Advent Pro Light"/>
              </a:rPr>
              <a:t>Supervised by : Dr. Ashraf Abdelraouf &amp; Eng. Ahmed Hazem</a:t>
            </a:r>
            <a:endParaRPr b="0" lang="en-US" sz="1400" spc="-1" strike="noStrike">
              <a:latin typeface="Arial"/>
            </a:endParaRPr>
          </a:p>
          <a:p>
            <a:pPr>
              <a:lnSpc>
                <a:spcPct val="100000"/>
              </a:lnSpc>
              <a:tabLst>
                <a:tab algn="l" pos="0"/>
              </a:tabLst>
            </a:pPr>
            <a:endParaRPr b="0" lang="en-US" sz="1400" spc="-1" strike="noStrike">
              <a:latin typeface="Arial"/>
            </a:endParaRPr>
          </a:p>
        </p:txBody>
      </p:sp>
      <p:pic>
        <p:nvPicPr>
          <p:cNvPr id="268" name="Google Shape;104;p24" descr=""/>
          <p:cNvPicPr/>
          <p:nvPr/>
        </p:nvPicPr>
        <p:blipFill>
          <a:blip r:embed="rId2"/>
          <a:srcRect l="6663" t="4856" r="6220" b="5494"/>
          <a:stretch/>
        </p:blipFill>
        <p:spPr>
          <a:xfrm>
            <a:off x="4697280" y="444960"/>
            <a:ext cx="4195080" cy="4317480"/>
          </a:xfrm>
          <a:prstGeom prst="rect">
            <a:avLst/>
          </a:prstGeom>
          <a:ln>
            <a:noFill/>
          </a:ln>
        </p:spPr>
      </p:pic>
      <p:sp>
        <p:nvSpPr>
          <p:cNvPr id="269" name="CustomShape 3"/>
          <p:cNvSpPr/>
          <p:nvPr/>
        </p:nvSpPr>
        <p:spPr>
          <a:xfrm>
            <a:off x="731160" y="3108960"/>
            <a:ext cx="3382920" cy="43236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en-US" sz="1400" spc="-1" strike="noStrike">
                <a:solidFill>
                  <a:srgbClr val="f3f3f3"/>
                </a:solidFill>
                <a:latin typeface="Advent Pro Light"/>
                <a:ea typeface="Advent Pro Light"/>
              </a:rPr>
              <a:t>Team Members: Youssif Assem, Mohamed Moataz, Kareem Ehab, Mohamed Akram, Ahmed Gamal</a:t>
            </a:r>
            <a:endParaRPr b="0" lang="en-US" sz="1400" spc="-1" strike="noStrike">
              <a:latin typeface="Arial"/>
            </a:endParaRPr>
          </a:p>
          <a:p>
            <a:pPr>
              <a:lnSpc>
                <a:spcPct val="100000"/>
              </a:lnSpc>
              <a:tabLst>
                <a:tab algn="l" pos="0"/>
              </a:tabLst>
            </a:pPr>
            <a:endParaRPr b="0" lang="en-US" sz="1400" spc="-1" strike="noStrike">
              <a:latin typeface="Arial"/>
            </a:endParaRPr>
          </a:p>
        </p:txBody>
      </p:sp>
    </p:spTree>
  </p:cSld>
  <p:transition spd="slow">
    <p:push dir="u"/>
  </p:transition>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CustomShape 1"/>
          <p:cNvSpPr/>
          <p:nvPr/>
        </p:nvSpPr>
        <p:spPr>
          <a:xfrm>
            <a:off x="478800" y="304200"/>
            <a:ext cx="4091760" cy="634320"/>
          </a:xfrm>
          <a:prstGeom prst="rect">
            <a:avLst/>
          </a:prstGeom>
          <a:noFill/>
          <a:ln>
            <a:noFill/>
          </a:ln>
        </p:spPr>
        <p:style>
          <a:lnRef idx="0"/>
          <a:fillRef idx="0"/>
          <a:effectRef idx="0"/>
          <a:fontRef idx="minor"/>
        </p:style>
      </p:sp>
      <p:sp>
        <p:nvSpPr>
          <p:cNvPr id="305" name="CustomShape 2"/>
          <p:cNvSpPr/>
          <p:nvPr/>
        </p:nvSpPr>
        <p:spPr>
          <a:xfrm>
            <a:off x="478800" y="439920"/>
            <a:ext cx="4570560" cy="5770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3200" spc="-1" strike="noStrike">
                <a:solidFill>
                  <a:srgbClr val="ffffff"/>
                </a:solidFill>
                <a:latin typeface="Rajdhani"/>
                <a:ea typeface="DejaVu Sans"/>
              </a:rPr>
              <a:t>Methodology</a:t>
            </a:r>
            <a:endParaRPr b="0" lang="en-US" sz="3200" spc="-1" strike="noStrike">
              <a:latin typeface="Arial"/>
            </a:endParaRPr>
          </a:p>
        </p:txBody>
      </p:sp>
      <p:sp>
        <p:nvSpPr>
          <p:cNvPr id="306" name="CustomShape 3"/>
          <p:cNvSpPr/>
          <p:nvPr/>
        </p:nvSpPr>
        <p:spPr>
          <a:xfrm>
            <a:off x="3008160" y="1001520"/>
            <a:ext cx="2945160" cy="965160"/>
          </a:xfrm>
          <a:prstGeom prst="rect">
            <a:avLst/>
          </a:prstGeom>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r>
              <a:rPr b="0" lang="en-US" sz="1800" spc="-1" strike="noStrike">
                <a:solidFill>
                  <a:srgbClr val="ffffff"/>
                </a:solidFill>
                <a:latin typeface="Fira Sans Condensed Light"/>
                <a:ea typeface="DejaVu Sans"/>
              </a:rPr>
              <a:t>          </a:t>
            </a:r>
            <a:r>
              <a:rPr b="0" lang="en-US" sz="1800" spc="-1" strike="noStrike">
                <a:solidFill>
                  <a:srgbClr val="ffffff"/>
                </a:solidFill>
                <a:latin typeface="Fira Sans Condensed Light"/>
                <a:ea typeface="DejaVu Sans"/>
              </a:rPr>
              <a:t>Methodology</a:t>
            </a:r>
            <a:endParaRPr b="0" lang="en-US" sz="1800" spc="-1" strike="noStrike">
              <a:latin typeface="Arial"/>
            </a:endParaRPr>
          </a:p>
        </p:txBody>
      </p:sp>
      <p:sp>
        <p:nvSpPr>
          <p:cNvPr id="307" name="CustomShape 4"/>
          <p:cNvSpPr/>
          <p:nvPr/>
        </p:nvSpPr>
        <p:spPr>
          <a:xfrm>
            <a:off x="5954760" y="1967760"/>
            <a:ext cx="868320" cy="950040"/>
          </a:xfrm>
          <a:custGeom>
            <a:avLst/>
            <a:gdLst/>
            <a:ahLst/>
            <a:rect l="l" t="t" r="r" b="b"/>
            <a:pathLst>
              <a:path w="21600" h="21600">
                <a:moveTo>
                  <a:pt x="0" y="0"/>
                </a:moveTo>
                <a:lnTo>
                  <a:pt x="21600" y="21600"/>
                </a:lnTo>
              </a:path>
            </a:pathLst>
          </a:custGeom>
          <a:noFill/>
          <a:ln>
            <a:solidFill>
              <a:srgbClr val="00bead"/>
            </a:solidFill>
            <a:tailEnd len="med" type="triangle" w="med"/>
          </a:ln>
        </p:spPr>
        <p:style>
          <a:lnRef idx="1">
            <a:schemeClr val="accent6"/>
          </a:lnRef>
          <a:fillRef idx="0">
            <a:schemeClr val="accent6"/>
          </a:fillRef>
          <a:effectRef idx="0">
            <a:schemeClr val="accent6"/>
          </a:effectRef>
          <a:fontRef idx="minor"/>
        </p:style>
      </p:sp>
      <p:sp>
        <p:nvSpPr>
          <p:cNvPr id="308" name="CustomShape 5"/>
          <p:cNvSpPr/>
          <p:nvPr/>
        </p:nvSpPr>
        <p:spPr>
          <a:xfrm flipH="1">
            <a:off x="2134440" y="1936080"/>
            <a:ext cx="870840" cy="994680"/>
          </a:xfrm>
          <a:custGeom>
            <a:avLst/>
            <a:gdLst/>
            <a:ahLst/>
            <a:rect l="l" t="t" r="r" b="b"/>
            <a:pathLst>
              <a:path w="21600" h="21600">
                <a:moveTo>
                  <a:pt x="0" y="0"/>
                </a:moveTo>
                <a:lnTo>
                  <a:pt x="21600" y="21600"/>
                </a:lnTo>
              </a:path>
            </a:pathLst>
          </a:custGeom>
          <a:noFill/>
          <a:ln>
            <a:solidFill>
              <a:srgbClr val="00bead"/>
            </a:solidFill>
            <a:tailEnd len="med" type="triangle" w="med"/>
          </a:ln>
        </p:spPr>
        <p:style>
          <a:lnRef idx="1">
            <a:schemeClr val="accent6"/>
          </a:lnRef>
          <a:fillRef idx="0">
            <a:schemeClr val="accent6"/>
          </a:fillRef>
          <a:effectRef idx="0">
            <a:schemeClr val="accent6"/>
          </a:effectRef>
          <a:fontRef idx="minor"/>
        </p:style>
      </p:sp>
      <p:sp>
        <p:nvSpPr>
          <p:cNvPr id="309" name="CustomShape 6"/>
          <p:cNvSpPr/>
          <p:nvPr/>
        </p:nvSpPr>
        <p:spPr>
          <a:xfrm>
            <a:off x="662760" y="2941920"/>
            <a:ext cx="3811320" cy="1760400"/>
          </a:xfrm>
          <a:prstGeom prst="rect">
            <a:avLst/>
          </a:prstGeom>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ffffff"/>
                </a:solidFill>
                <a:latin typeface="Fira Sans Condensed Light"/>
                <a:ea typeface="DejaVu Sans"/>
              </a:rPr>
              <a:t>Apply Mendelian’s Law to prove that if the child is related to father or not</a:t>
            </a:r>
            <a:br/>
            <a:endParaRPr b="0" lang="en-US" sz="1400" spc="-1" strike="noStrike">
              <a:latin typeface="Arial"/>
            </a:endParaRPr>
          </a:p>
        </p:txBody>
      </p:sp>
      <p:sp>
        <p:nvSpPr>
          <p:cNvPr id="310" name="CustomShape 7"/>
          <p:cNvSpPr/>
          <p:nvPr/>
        </p:nvSpPr>
        <p:spPr>
          <a:xfrm>
            <a:off x="5613840" y="2941920"/>
            <a:ext cx="2995200" cy="1629000"/>
          </a:xfrm>
          <a:prstGeom prst="rect">
            <a:avLst/>
          </a:prstGeom>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ffffff"/>
                </a:solidFill>
                <a:latin typeface="Fira Sans Condensed Light"/>
                <a:ea typeface="DejaVu Sans"/>
              </a:rPr>
              <a:t>Whole Genome using Short tandem repeat</a:t>
            </a:r>
            <a:r>
              <a:rPr b="0" lang="en-US" sz="1400" spc="-1" strike="noStrike">
                <a:solidFill>
                  <a:srgbClr val="000000"/>
                </a:solidFill>
                <a:latin typeface="Arial"/>
                <a:ea typeface="DejaVu Sans"/>
              </a:rPr>
              <a:t> </a:t>
            </a:r>
            <a:r>
              <a:rPr b="0" lang="en-US" sz="1400" spc="-1" strike="noStrike">
                <a:solidFill>
                  <a:srgbClr val="ffffff"/>
                </a:solidFill>
                <a:latin typeface="Fira Sans Condensed Light"/>
                <a:ea typeface="DejaVu Sans"/>
              </a:rPr>
              <a:t>Algorithm</a:t>
            </a:r>
            <a:br/>
            <a:endParaRPr b="0" lang="en-US" sz="1400" spc="-1" strike="noStrike">
              <a:latin typeface="Arial"/>
            </a:endParaRPr>
          </a:p>
        </p:txBody>
      </p:sp>
      <p:sp>
        <p:nvSpPr>
          <p:cNvPr id="311" name="CustomShape 8"/>
          <p:cNvSpPr/>
          <p:nvPr/>
        </p:nvSpPr>
        <p:spPr>
          <a:xfrm>
            <a:off x="703440" y="3864960"/>
            <a:ext cx="3621600" cy="821520"/>
          </a:xfrm>
          <a:prstGeom prst="rect">
            <a:avLst/>
          </a:prstGeom>
          <a:noFill/>
          <a:ln>
            <a:noFill/>
          </a:ln>
        </p:spPr>
        <p:style>
          <a:lnRef idx="0"/>
          <a:fillRef idx="0"/>
          <a:effectRef idx="0"/>
          <a:fontRef idx="minor"/>
        </p:style>
        <p:txBody>
          <a:bodyPr lIns="0" rIns="0" tIns="0" bIns="0" anchor="ctr">
            <a:spAutoFit/>
          </a:bodyPr>
          <a:p>
            <a:pPr>
              <a:lnSpc>
                <a:spcPct val="100000"/>
              </a:lnSpc>
              <a:tabLst>
                <a:tab algn="l" pos="0"/>
              </a:tabLst>
            </a:pPr>
            <a:endParaRPr b="0" lang="en-US" sz="1800" spc="-1" strike="noStrike">
              <a:latin typeface="Arial"/>
            </a:endParaRPr>
          </a:p>
          <a:p>
            <a:pPr>
              <a:lnSpc>
                <a:spcPct val="100000"/>
              </a:lnSpc>
              <a:tabLst>
                <a:tab algn="l" pos="0"/>
              </a:tabLst>
            </a:pPr>
            <a:r>
              <a:rPr b="0" lang="en-US" sz="1200" spc="-1" strike="noStrike">
                <a:solidFill>
                  <a:srgbClr val="ffffff"/>
                </a:solidFill>
                <a:latin typeface="Fira Sans Condensed Light"/>
                <a:ea typeface="DejaVu Sans"/>
              </a:rPr>
              <a:t>(Rs similar between father and child / all Rs numbers) * 100</a:t>
            </a:r>
            <a:endParaRPr b="0" lang="en-US" sz="1200" spc="-1" strike="noStrike">
              <a:latin typeface="Arial"/>
            </a:endParaRPr>
          </a:p>
          <a:p>
            <a:pPr>
              <a:lnSpc>
                <a:spcPct val="100000"/>
              </a:lnSpc>
              <a:tabLst>
                <a:tab algn="l" pos="0"/>
              </a:tabLst>
            </a:pPr>
            <a:endParaRPr b="0" lang="en-US" sz="1200" spc="-1" strike="noStrike">
              <a:latin typeface="Arial"/>
            </a:endParaRPr>
          </a:p>
        </p:txBody>
      </p:sp>
      <p:sp>
        <p:nvSpPr>
          <p:cNvPr id="312" name="CustomShape 9"/>
          <p:cNvSpPr/>
          <p:nvPr/>
        </p:nvSpPr>
        <p:spPr>
          <a:xfrm>
            <a:off x="1080" y="-319320"/>
            <a:ext cx="180360" cy="637920"/>
          </a:xfrm>
          <a:prstGeom prst="rect">
            <a:avLst/>
          </a:prstGeom>
          <a:noFill/>
          <a:ln>
            <a:noFill/>
          </a:ln>
        </p:spPr>
        <p:style>
          <a:lnRef idx="0"/>
          <a:fillRef idx="0"/>
          <a:effectRef idx="0"/>
          <a:fontRef idx="minor"/>
        </p:style>
        <p:txBody>
          <a:bodyPr wrap="none" lIns="90000" rIns="90000" tIns="45000" bIns="45000" anchor="ctr">
            <a:spAutoFit/>
          </a:bodyPr>
          <a:p>
            <a:pPr>
              <a:lnSpc>
                <a:spcPct val="100000"/>
              </a:lnSpc>
              <a:tabLst>
                <a:tab algn="l" pos="0"/>
              </a:tabLst>
            </a:pPr>
            <a:endParaRPr b="0" lang="en-US" sz="1800" spc="-1" strike="noStrike">
              <a:latin typeface="Arial"/>
            </a:endParaRPr>
          </a:p>
          <a:p>
            <a:pPr>
              <a:lnSpc>
                <a:spcPct val="100000"/>
              </a:lnSpc>
              <a:tabLst>
                <a:tab algn="l" pos="0"/>
              </a:tabLst>
            </a:pPr>
            <a:endParaRPr b="0" lang="en-US" sz="1800" spc="-1" strike="noStrike">
              <a:latin typeface="Arial"/>
            </a:endParaRPr>
          </a:p>
        </p:txBody>
      </p:sp>
      <p:sp>
        <p:nvSpPr>
          <p:cNvPr id="313" name="CustomShape 10"/>
          <p:cNvSpPr/>
          <p:nvPr/>
        </p:nvSpPr>
        <p:spPr>
          <a:xfrm>
            <a:off x="1751760" y="-273600"/>
            <a:ext cx="360" cy="547920"/>
          </a:xfrm>
          <a:prstGeom prst="rect">
            <a:avLst/>
          </a:prstGeom>
          <a:solidFill>
            <a:srgbClr val="40444b"/>
          </a:solidFill>
          <a:ln>
            <a:noFill/>
          </a:ln>
        </p:spPr>
        <p:style>
          <a:lnRef idx="0"/>
          <a:fillRef idx="0"/>
          <a:effectRef idx="0"/>
          <a:fontRef idx="minor"/>
        </p:style>
        <p:txBody>
          <a:bodyPr wrap="none" lIns="0" rIns="0" tIns="0" bIns="0" anchor="ctr">
            <a:spAutoFit/>
          </a:bodyPr>
          <a:p>
            <a:pPr>
              <a:lnSpc>
                <a:spcPct val="100000"/>
              </a:lnSpc>
              <a:tabLst>
                <a:tab algn="l" pos="0"/>
              </a:tabLst>
            </a:pPr>
            <a:br/>
            <a:endParaRPr b="0" lang="en-US" sz="1800" spc="-1" strike="noStrike">
              <a:latin typeface="Arial"/>
            </a:endParaRPr>
          </a:p>
        </p:txBody>
      </p:sp>
      <p:sp>
        <p:nvSpPr>
          <p:cNvPr id="314" name="CustomShape 11"/>
          <p:cNvSpPr/>
          <p:nvPr/>
        </p:nvSpPr>
        <p:spPr>
          <a:xfrm>
            <a:off x="5669280" y="3978000"/>
            <a:ext cx="2930400" cy="730080"/>
          </a:xfrm>
          <a:prstGeom prst="rect">
            <a:avLst/>
          </a:prstGeom>
          <a:noFill/>
          <a:ln>
            <a:noFill/>
          </a:ln>
        </p:spPr>
        <p:style>
          <a:lnRef idx="0"/>
          <a:fillRef idx="0"/>
          <a:effectRef idx="0"/>
          <a:fontRef idx="minor"/>
        </p:style>
        <p:txBody>
          <a:bodyPr wrap="none" lIns="0" rIns="0" tIns="0" bIns="0" anchor="ctr">
            <a:spAutoFit/>
          </a:bodyPr>
          <a:p>
            <a:pPr>
              <a:lnSpc>
                <a:spcPct val="100000"/>
              </a:lnSpc>
              <a:tabLst>
                <a:tab algn="l" pos="0"/>
              </a:tabLst>
            </a:pPr>
            <a:r>
              <a:rPr b="0" lang="en-US" sz="1200" spc="-1" strike="noStrike">
                <a:solidFill>
                  <a:srgbClr val="ffffff"/>
                </a:solidFill>
                <a:latin typeface="Fira Sans Condensed Light"/>
                <a:ea typeface="DejaVu Sans"/>
              </a:rPr>
              <a:t>Using short tandem repeat method to </a:t>
            </a:r>
            <a:endParaRPr b="0" lang="en-US" sz="1200" spc="-1" strike="noStrike">
              <a:latin typeface="Arial"/>
            </a:endParaRPr>
          </a:p>
          <a:p>
            <a:pPr>
              <a:lnSpc>
                <a:spcPct val="100000"/>
              </a:lnSpc>
              <a:tabLst>
                <a:tab algn="l" pos="0"/>
              </a:tabLst>
            </a:pPr>
            <a:r>
              <a:rPr b="0" lang="en-US" sz="1200" spc="-1" strike="noStrike">
                <a:solidFill>
                  <a:srgbClr val="ffffff"/>
                </a:solidFill>
                <a:latin typeface="Fira Sans Condensed Light"/>
                <a:ea typeface="DejaVu Sans"/>
              </a:rPr>
              <a:t>count the repeats nucleotide </a:t>
            </a:r>
            <a:br/>
            <a:r>
              <a:rPr b="0" lang="en-US" sz="1200" spc="-1" strike="noStrike">
                <a:solidFill>
                  <a:srgbClr val="ffffff"/>
                </a:solidFill>
                <a:latin typeface="Fira Sans Condensed Light"/>
                <a:ea typeface="DejaVu Sans"/>
              </a:rPr>
              <a:t>in the whole genome</a:t>
            </a:r>
            <a:endParaRPr b="0" lang="en-US" sz="1200" spc="-1" strike="noStrike">
              <a:latin typeface="Arial"/>
            </a:endParaRPr>
          </a:p>
          <a:p>
            <a:pPr>
              <a:lnSpc>
                <a:spcPct val="100000"/>
              </a:lnSpc>
              <a:tabLst>
                <a:tab algn="l" pos="0"/>
              </a:tabLst>
            </a:pPr>
            <a:endParaRPr b="0" lang="en-US" sz="1200" spc="-1" strike="noStrike">
              <a:latin typeface="Arial"/>
            </a:endParaRPr>
          </a:p>
        </p:txBody>
      </p:sp>
      <p:sp>
        <p:nvSpPr>
          <p:cNvPr id="315" name="CustomShape 12"/>
          <p:cNvSpPr/>
          <p:nvPr/>
        </p:nvSpPr>
        <p:spPr>
          <a:xfrm>
            <a:off x="5423040" y="3366360"/>
            <a:ext cx="530280" cy="912240"/>
          </a:xfrm>
          <a:prstGeom prst="rect">
            <a:avLst/>
          </a:prstGeom>
          <a:noFill/>
          <a:ln>
            <a:noFill/>
          </a:ln>
        </p:spPr>
        <p:style>
          <a:lnRef idx="0"/>
          <a:fillRef idx="0"/>
          <a:effectRef idx="0"/>
          <a:fontRef idx="minor"/>
        </p:style>
        <p:txBody>
          <a:bodyPr lIns="90000" rIns="90000" tIns="45000" bIns="45000" anchor="ctr">
            <a:spAutoFit/>
          </a:bodyPr>
          <a:p>
            <a:pPr>
              <a:lnSpc>
                <a:spcPct val="100000"/>
              </a:lnSpc>
              <a:tabLst>
                <a:tab algn="l" pos="0"/>
              </a:tabLst>
            </a:pPr>
            <a:endParaRPr b="0" lang="en-US" sz="1800" spc="-1" strike="noStrike">
              <a:latin typeface="Arial"/>
            </a:endParaRPr>
          </a:p>
          <a:p>
            <a:pPr>
              <a:lnSpc>
                <a:spcPct val="100000"/>
              </a:lnSpc>
              <a:tabLst>
                <a:tab algn="l" pos="0"/>
              </a:tabLst>
            </a:pPr>
            <a:endParaRPr b="0" lang="en-US" sz="1800" spc="-1" strike="noStrike">
              <a:latin typeface="Arial"/>
            </a:endParaRPr>
          </a:p>
          <a:p>
            <a:pPr>
              <a:lnSpc>
                <a:spcPct val="100000"/>
              </a:lnSpc>
              <a:tabLst>
                <a:tab algn="l" pos="0"/>
              </a:tabLst>
            </a:pPr>
            <a:endParaRPr b="0" lang="en-US" sz="1800" spc="-1" strike="noStrike">
              <a:latin typeface="Arial"/>
            </a:endParaRPr>
          </a:p>
        </p:txBody>
      </p:sp>
      <p:sp>
        <p:nvSpPr>
          <p:cNvPr id="316" name="CustomShape 13"/>
          <p:cNvSpPr/>
          <p:nvPr/>
        </p:nvSpPr>
        <p:spPr>
          <a:xfrm>
            <a:off x="7174800" y="3549240"/>
            <a:ext cx="360" cy="547920"/>
          </a:xfrm>
          <a:prstGeom prst="rect">
            <a:avLst/>
          </a:prstGeom>
          <a:solidFill>
            <a:srgbClr val="40444b"/>
          </a:solidFill>
          <a:ln>
            <a:noFill/>
          </a:ln>
        </p:spPr>
        <p:style>
          <a:lnRef idx="0"/>
          <a:fillRef idx="0"/>
          <a:effectRef idx="0"/>
          <a:fontRef idx="minor"/>
        </p:style>
        <p:txBody>
          <a:bodyPr wrap="none" lIns="0" rIns="0" tIns="0" bIns="0" anchor="ctr">
            <a:spAutoFit/>
          </a:bodyPr>
          <a:p>
            <a:pPr>
              <a:lnSpc>
                <a:spcPct val="100000"/>
              </a:lnSpc>
              <a:tabLst>
                <a:tab algn="l" pos="0"/>
              </a:tabLst>
            </a:pPr>
            <a:br/>
            <a:endParaRPr b="0" lang="en-US" sz="1800" spc="-1" strike="noStrike">
              <a:latin typeface="Arial"/>
            </a:endParaRPr>
          </a:p>
        </p:txBody>
      </p:sp>
      <p:sp>
        <p:nvSpPr>
          <p:cNvPr id="317" name="CustomShape 14"/>
          <p:cNvSpPr/>
          <p:nvPr/>
        </p:nvSpPr>
        <p:spPr>
          <a:xfrm>
            <a:off x="74520" y="4622760"/>
            <a:ext cx="71244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3f3f3"/>
                </a:solidFill>
                <a:latin typeface="Arial"/>
                <a:ea typeface="DejaVu Sans"/>
              </a:rPr>
              <a:t>8</a:t>
            </a:r>
            <a:endParaRPr b="0" lang="en-US" sz="1800" spc="-1" strike="noStrike">
              <a:latin typeface="Arial"/>
            </a:endParaRPr>
          </a:p>
        </p:txBody>
      </p:sp>
    </p:spTree>
  </p:cSld>
  <p:transition spd="slow">
    <p:push dir="u"/>
  </p:transition>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CustomShape 1"/>
          <p:cNvSpPr/>
          <p:nvPr/>
        </p:nvSpPr>
        <p:spPr>
          <a:xfrm>
            <a:off x="339480" y="467640"/>
            <a:ext cx="4091760" cy="63432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1" lang="en-US" sz="2000" spc="-1" strike="noStrike">
                <a:solidFill>
                  <a:srgbClr val="f3f3f3"/>
                </a:solidFill>
                <a:latin typeface="Rajdhani"/>
                <a:ea typeface="Fira Sans Condensed Light"/>
              </a:rPr>
              <a:t>Use Case Diagram:</a:t>
            </a:r>
            <a:endParaRPr b="0" lang="en-US" sz="2000" spc="-1" strike="noStrike">
              <a:latin typeface="Arial"/>
            </a:endParaRPr>
          </a:p>
        </p:txBody>
      </p:sp>
      <p:pic>
        <p:nvPicPr>
          <p:cNvPr id="319" name="Picture 1" descr=""/>
          <p:cNvPicPr/>
          <p:nvPr/>
        </p:nvPicPr>
        <p:blipFill>
          <a:blip r:embed="rId1"/>
          <a:stretch/>
        </p:blipFill>
        <p:spPr>
          <a:xfrm>
            <a:off x="4689720" y="526320"/>
            <a:ext cx="4258800" cy="4418280"/>
          </a:xfrm>
          <a:prstGeom prst="rect">
            <a:avLst/>
          </a:prstGeom>
          <a:ln>
            <a:noFill/>
          </a:ln>
        </p:spPr>
      </p:pic>
      <p:sp>
        <p:nvSpPr>
          <p:cNvPr id="320" name="CustomShape 2"/>
          <p:cNvSpPr/>
          <p:nvPr/>
        </p:nvSpPr>
        <p:spPr>
          <a:xfrm>
            <a:off x="339480" y="1103040"/>
            <a:ext cx="4048560" cy="3963960"/>
          </a:xfrm>
          <a:prstGeom prst="rect">
            <a:avLst/>
          </a:prstGeom>
          <a:solidFill>
            <a:srgbClr val="0c343d">
              <a:alpha val="57000"/>
            </a:srgbClr>
          </a:solidFill>
          <a:ln>
            <a:noFill/>
          </a:ln>
        </p:spPr>
        <p:style>
          <a:lnRef idx="0"/>
          <a:fillRef idx="0"/>
          <a:effectRef idx="0"/>
          <a:fontRef idx="minor"/>
        </p:style>
        <p:txBody>
          <a:bodyPr lIns="234000" rIns="234000" tIns="234000" bIns="91440">
            <a:noAutofit/>
          </a:bodyPr>
          <a:p>
            <a:pPr marL="457200" indent="-302760">
              <a:lnSpc>
                <a:spcPct val="100000"/>
              </a:lnSpc>
              <a:buClr>
                <a:srgbClr val="f3f3f3"/>
              </a:buClr>
              <a:buFont typeface="Arial"/>
              <a:buChar char="•"/>
            </a:pPr>
            <a:r>
              <a:rPr b="0" lang="en-US" sz="1600" spc="-1" strike="noStrike">
                <a:solidFill>
                  <a:srgbClr val="f3f3f3"/>
                </a:solidFill>
                <a:latin typeface="Fira Sans Condensed Light"/>
                <a:ea typeface="Fira Sans Condensed Light"/>
              </a:rPr>
              <a:t>The system can accept files from the user containing their genotypes.</a:t>
            </a:r>
            <a:endParaRPr b="0" lang="en-US" sz="1600" spc="-1" strike="noStrike">
              <a:latin typeface="Arial"/>
            </a:endParaRPr>
          </a:p>
          <a:p>
            <a:pPr marL="457200" indent="-302760">
              <a:lnSpc>
                <a:spcPct val="100000"/>
              </a:lnSpc>
              <a:buClr>
                <a:srgbClr val="f3f3f3"/>
              </a:buClr>
              <a:buFont typeface="Arial"/>
              <a:buChar char="•"/>
            </a:pPr>
            <a:r>
              <a:rPr b="0" lang="en-US" sz="1600" spc="-1" strike="noStrike">
                <a:solidFill>
                  <a:srgbClr val="f3f3f3"/>
                </a:solidFill>
                <a:latin typeface="Fira Sans Condensed Light"/>
                <a:ea typeface="Fira Sans Condensed Light"/>
              </a:rPr>
              <a:t>The system can save the user’s data (genotypes) (results)</a:t>
            </a:r>
            <a:endParaRPr b="0" lang="en-US" sz="1600" spc="-1" strike="noStrike">
              <a:latin typeface="Arial"/>
            </a:endParaRPr>
          </a:p>
          <a:p>
            <a:pPr marL="457200" indent="-302760">
              <a:lnSpc>
                <a:spcPct val="100000"/>
              </a:lnSpc>
              <a:buClr>
                <a:srgbClr val="f3f3f3"/>
              </a:buClr>
              <a:buFont typeface="Arial"/>
              <a:buChar char="•"/>
            </a:pPr>
            <a:r>
              <a:rPr b="0" lang="en-US" sz="1600" spc="-1" strike="noStrike">
                <a:solidFill>
                  <a:srgbClr val="f3f3f3"/>
                </a:solidFill>
                <a:latin typeface="Fira Sans Condensed Light"/>
                <a:ea typeface="Fira Sans Condensed Light"/>
              </a:rPr>
              <a:t>The user can input their genotypes and get a report showing which genotypes contribute to the paternity test.</a:t>
            </a:r>
            <a:endParaRPr b="0" lang="en-US" sz="1600" spc="-1" strike="noStrike">
              <a:latin typeface="Arial"/>
            </a:endParaRPr>
          </a:p>
          <a:p>
            <a:pPr marL="457200" indent="-302760">
              <a:lnSpc>
                <a:spcPct val="100000"/>
              </a:lnSpc>
              <a:buClr>
                <a:srgbClr val="f3f3f3"/>
              </a:buClr>
              <a:buFont typeface="Arial"/>
              <a:buChar char="•"/>
            </a:pPr>
            <a:r>
              <a:rPr b="0" lang="en-US" sz="1600" spc="-1" strike="noStrike">
                <a:solidFill>
                  <a:srgbClr val="f3f3f3"/>
                </a:solidFill>
                <a:latin typeface="Fira Sans Condensed Light"/>
                <a:ea typeface="Fira Sans Condensed Light"/>
              </a:rPr>
              <a:t>The user can see which alleles are different if it was proven wrong. </a:t>
            </a:r>
            <a:endParaRPr b="0" lang="en-US" sz="1600" spc="-1" strike="noStrike">
              <a:latin typeface="Arial"/>
            </a:endParaRPr>
          </a:p>
          <a:p>
            <a:pPr marL="457200" indent="-302760">
              <a:lnSpc>
                <a:spcPct val="100000"/>
              </a:lnSpc>
              <a:buClr>
                <a:srgbClr val="f3f3f3"/>
              </a:buClr>
              <a:buFont typeface="Arial"/>
              <a:buChar char="•"/>
            </a:pPr>
            <a:r>
              <a:rPr b="0" lang="en-US" sz="1600" spc="-1" strike="noStrike">
                <a:solidFill>
                  <a:srgbClr val="f3f3f3"/>
                </a:solidFill>
                <a:latin typeface="Fira Sans Condensed Light"/>
                <a:ea typeface="DejaVu Sans"/>
              </a:rPr>
              <a:t>Rewrite this part</a:t>
            </a:r>
            <a:endParaRPr b="0" lang="en-US" sz="1600" spc="-1" strike="noStrike">
              <a:latin typeface="Arial"/>
            </a:endParaRPr>
          </a:p>
        </p:txBody>
      </p:sp>
      <p:sp>
        <p:nvSpPr>
          <p:cNvPr id="321" name="CustomShape 3"/>
          <p:cNvSpPr/>
          <p:nvPr/>
        </p:nvSpPr>
        <p:spPr>
          <a:xfrm>
            <a:off x="74520" y="4622760"/>
            <a:ext cx="71244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3f3f3"/>
                </a:solidFill>
                <a:latin typeface="Arial"/>
                <a:ea typeface="DejaVu Sans"/>
              </a:rPr>
              <a:t>9</a:t>
            </a:r>
            <a:endParaRPr b="0" lang="en-US" sz="1800" spc="-1" strike="noStrike">
              <a:latin typeface="Arial"/>
            </a:endParaRPr>
          </a:p>
        </p:txBody>
      </p:sp>
    </p:spTree>
  </p:cSld>
  <p:transition spd="slow">
    <p:push dir="u"/>
  </p:transition>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CustomShape 1"/>
          <p:cNvSpPr/>
          <p:nvPr/>
        </p:nvSpPr>
        <p:spPr>
          <a:xfrm>
            <a:off x="260280" y="55080"/>
            <a:ext cx="8227800" cy="1553040"/>
          </a:xfrm>
          <a:prstGeom prst="rect">
            <a:avLst/>
          </a:prstGeom>
          <a:noFill/>
          <a:ln>
            <a:noFill/>
          </a:ln>
        </p:spPr>
        <p:style>
          <a:lnRef idx="0"/>
          <a:fillRef idx="0"/>
          <a:effectRef idx="0"/>
          <a:fontRef idx="minor"/>
        </p:style>
        <p:txBody>
          <a:bodyPr lIns="0" rIns="0" tIns="0" bIns="0" anchor="ctr">
            <a:noAutofit/>
          </a:bodyPr>
          <a:p>
            <a:pPr>
              <a:lnSpc>
                <a:spcPct val="90000"/>
              </a:lnSpc>
            </a:pPr>
            <a:r>
              <a:rPr b="1" lang="en-US" sz="3200" spc="-1" strike="noStrike">
                <a:solidFill>
                  <a:srgbClr val="ffffff"/>
                </a:solidFill>
                <a:latin typeface="Rajdhani"/>
                <a:ea typeface="DejaVu Sans"/>
              </a:rPr>
              <a:t>Diagrams</a:t>
            </a:r>
            <a:br/>
            <a:r>
              <a:rPr b="0" lang="en-US" sz="1400" spc="-1" strike="noStrike">
                <a:solidFill>
                  <a:srgbClr val="f3f3f3"/>
                </a:solidFill>
                <a:latin typeface="Fira Sans Condensed Light"/>
                <a:ea typeface="Fira Sans Condensed Light"/>
              </a:rPr>
              <a:t>Architecture Diagram</a:t>
            </a:r>
            <a:br/>
            <a:endParaRPr b="0" lang="en-US" sz="1400" spc="-1" strike="noStrike">
              <a:latin typeface="Arial"/>
            </a:endParaRPr>
          </a:p>
        </p:txBody>
      </p:sp>
      <p:pic>
        <p:nvPicPr>
          <p:cNvPr id="323" name="Picture 4" descr=""/>
          <p:cNvPicPr/>
          <p:nvPr/>
        </p:nvPicPr>
        <p:blipFill>
          <a:blip r:embed="rId1"/>
          <a:stretch/>
        </p:blipFill>
        <p:spPr>
          <a:xfrm>
            <a:off x="2602080" y="140400"/>
            <a:ext cx="3704040" cy="4861440"/>
          </a:xfrm>
          <a:prstGeom prst="rect">
            <a:avLst/>
          </a:prstGeom>
          <a:ln>
            <a:noFill/>
          </a:ln>
        </p:spPr>
      </p:pic>
      <p:sp>
        <p:nvSpPr>
          <p:cNvPr id="324" name="CustomShape 2"/>
          <p:cNvSpPr/>
          <p:nvPr/>
        </p:nvSpPr>
        <p:spPr>
          <a:xfrm>
            <a:off x="200880" y="1167840"/>
            <a:ext cx="5630400" cy="1522440"/>
          </a:xfrm>
          <a:prstGeom prst="rect">
            <a:avLst/>
          </a:prstGeom>
          <a:noFill/>
          <a:ln>
            <a:noFill/>
          </a:ln>
        </p:spPr>
        <p:style>
          <a:lnRef idx="0"/>
          <a:fillRef idx="0"/>
          <a:effectRef idx="0"/>
          <a:fontRef idx="minor"/>
        </p:style>
      </p:sp>
      <p:sp>
        <p:nvSpPr>
          <p:cNvPr id="325" name="CustomShape 3"/>
          <p:cNvSpPr/>
          <p:nvPr/>
        </p:nvSpPr>
        <p:spPr>
          <a:xfrm>
            <a:off x="74520" y="4622760"/>
            <a:ext cx="71244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3f3f3"/>
                </a:solidFill>
                <a:latin typeface="Arial"/>
                <a:ea typeface="DejaVu Sans"/>
              </a:rPr>
              <a:t>10</a:t>
            </a:r>
            <a:endParaRPr b="0" lang="en-US" sz="1800" spc="-1" strike="noStrike">
              <a:latin typeface="Arial"/>
            </a:endParaRPr>
          </a:p>
        </p:txBody>
      </p:sp>
    </p:spTree>
  </p:cSld>
  <p:transition spd="slow">
    <p:push dir="u"/>
  </p:transition>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6" name="Picture 5" descr=""/>
          <p:cNvPicPr/>
          <p:nvPr/>
        </p:nvPicPr>
        <p:blipFill>
          <a:blip r:embed="rId1"/>
          <a:stretch/>
        </p:blipFill>
        <p:spPr>
          <a:xfrm>
            <a:off x="431280" y="1149480"/>
            <a:ext cx="3537720" cy="3841560"/>
          </a:xfrm>
          <a:prstGeom prst="rect">
            <a:avLst/>
          </a:prstGeom>
          <a:ln>
            <a:noFill/>
          </a:ln>
        </p:spPr>
      </p:pic>
      <p:pic>
        <p:nvPicPr>
          <p:cNvPr id="327" name="Picture 7" descr=""/>
          <p:cNvPicPr/>
          <p:nvPr/>
        </p:nvPicPr>
        <p:blipFill>
          <a:blip r:embed="rId2"/>
          <a:stretch/>
        </p:blipFill>
        <p:spPr>
          <a:xfrm>
            <a:off x="4398480" y="1487160"/>
            <a:ext cx="4166280" cy="3484440"/>
          </a:xfrm>
          <a:prstGeom prst="rect">
            <a:avLst/>
          </a:prstGeom>
          <a:ln>
            <a:noFill/>
          </a:ln>
        </p:spPr>
      </p:pic>
      <p:sp>
        <p:nvSpPr>
          <p:cNvPr id="328" name="CustomShape 1"/>
          <p:cNvSpPr/>
          <p:nvPr/>
        </p:nvSpPr>
        <p:spPr>
          <a:xfrm>
            <a:off x="283680" y="96120"/>
            <a:ext cx="8227800" cy="1553040"/>
          </a:xfrm>
          <a:prstGeom prst="rect">
            <a:avLst/>
          </a:prstGeom>
          <a:noFill/>
          <a:ln>
            <a:noFill/>
          </a:ln>
        </p:spPr>
        <p:style>
          <a:lnRef idx="0"/>
          <a:fillRef idx="0"/>
          <a:effectRef idx="0"/>
          <a:fontRef idx="minor"/>
        </p:style>
        <p:txBody>
          <a:bodyPr lIns="0" rIns="0" tIns="0" bIns="0" anchor="ctr">
            <a:noAutofit/>
          </a:bodyPr>
          <a:p>
            <a:pPr>
              <a:lnSpc>
                <a:spcPct val="90000"/>
              </a:lnSpc>
            </a:pPr>
            <a:r>
              <a:rPr b="1" lang="en-US" sz="3200" spc="-1" strike="noStrike">
                <a:solidFill>
                  <a:srgbClr val="ffffff"/>
                </a:solidFill>
                <a:latin typeface="Rajdhani"/>
                <a:ea typeface="DejaVu Sans"/>
              </a:rPr>
              <a:t>Diagrams </a:t>
            </a:r>
            <a:br/>
            <a:r>
              <a:rPr b="0" lang="en-US" sz="2600" spc="-1" strike="noStrike">
                <a:solidFill>
                  <a:srgbClr val="f3f3f3"/>
                </a:solidFill>
                <a:latin typeface="Fira Sans Condensed Light"/>
                <a:ea typeface="Fira Sans Condensed Light"/>
              </a:rPr>
              <a:t>Sequence diagrams</a:t>
            </a:r>
            <a:br/>
            <a:endParaRPr b="0" lang="en-US" sz="2600" spc="-1" strike="noStrike">
              <a:latin typeface="Arial"/>
            </a:endParaRPr>
          </a:p>
        </p:txBody>
      </p:sp>
      <p:sp>
        <p:nvSpPr>
          <p:cNvPr id="329" name="CustomShape 2"/>
          <p:cNvSpPr/>
          <p:nvPr/>
        </p:nvSpPr>
        <p:spPr>
          <a:xfrm>
            <a:off x="74520" y="4622760"/>
            <a:ext cx="71244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3f3f3"/>
                </a:solidFill>
                <a:latin typeface="Arial"/>
                <a:ea typeface="DejaVu Sans"/>
              </a:rPr>
              <a:t>11</a:t>
            </a:r>
            <a:endParaRPr b="0" lang="en-US" sz="1800" spc="-1" strike="noStrike">
              <a:latin typeface="Arial"/>
            </a:endParaRPr>
          </a:p>
        </p:txBody>
      </p:sp>
    </p:spTree>
  </p:cSld>
  <p:transition spd="slow">
    <p:push dir="u"/>
  </p:transition>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0" name="CustomShape 1"/>
          <p:cNvSpPr/>
          <p:nvPr/>
        </p:nvSpPr>
        <p:spPr>
          <a:xfrm>
            <a:off x="264600" y="176040"/>
            <a:ext cx="5193000" cy="88560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1" lang="en-US" sz="3200" spc="-1" strike="noStrike">
                <a:solidFill>
                  <a:srgbClr val="f3f3f3"/>
                </a:solidFill>
                <a:latin typeface="Rajdhani"/>
                <a:ea typeface="Fira Sans Condensed Light"/>
              </a:rPr>
              <a:t>Diagrams </a:t>
            </a:r>
            <a:endParaRPr b="0" lang="en-US" sz="3200" spc="-1" strike="noStrike">
              <a:latin typeface="Arial"/>
            </a:endParaRPr>
          </a:p>
          <a:p>
            <a:pPr>
              <a:lnSpc>
                <a:spcPct val="100000"/>
              </a:lnSpc>
              <a:tabLst>
                <a:tab algn="l" pos="0"/>
              </a:tabLst>
            </a:pPr>
            <a:r>
              <a:rPr b="1" lang="en-US" sz="1600" spc="-1" strike="noStrike">
                <a:solidFill>
                  <a:srgbClr val="f3f3f3"/>
                </a:solidFill>
                <a:latin typeface="Fira Sans Condensed Light"/>
                <a:ea typeface="DejaVu Sans"/>
              </a:rPr>
              <a:t>Class diagram:</a:t>
            </a:r>
            <a:endParaRPr b="0" lang="en-US" sz="1600" spc="-1" strike="noStrike">
              <a:latin typeface="Arial"/>
            </a:endParaRPr>
          </a:p>
        </p:txBody>
      </p:sp>
      <p:pic>
        <p:nvPicPr>
          <p:cNvPr id="331" name="Picture 3" descr=""/>
          <p:cNvPicPr/>
          <p:nvPr/>
        </p:nvPicPr>
        <p:blipFill>
          <a:blip r:embed="rId1"/>
          <a:stretch/>
        </p:blipFill>
        <p:spPr>
          <a:xfrm>
            <a:off x="491040" y="1062720"/>
            <a:ext cx="8309880" cy="3684240"/>
          </a:xfrm>
          <a:prstGeom prst="rect">
            <a:avLst/>
          </a:prstGeom>
          <a:ln>
            <a:noFill/>
          </a:ln>
        </p:spPr>
      </p:pic>
      <p:sp>
        <p:nvSpPr>
          <p:cNvPr id="332" name="CustomShape 2"/>
          <p:cNvSpPr/>
          <p:nvPr/>
        </p:nvSpPr>
        <p:spPr>
          <a:xfrm>
            <a:off x="74520" y="4622760"/>
            <a:ext cx="71244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3f3f3"/>
                </a:solidFill>
                <a:latin typeface="Arial"/>
                <a:ea typeface="DejaVu Sans"/>
              </a:rPr>
              <a:t>12</a:t>
            </a:r>
            <a:endParaRPr b="0" lang="en-US" sz="1800" spc="-1" strike="noStrike">
              <a:latin typeface="Arial"/>
            </a:endParaRPr>
          </a:p>
        </p:txBody>
      </p:sp>
    </p:spTree>
  </p:cSld>
  <p:transition spd="slow">
    <p:push dir="u"/>
  </p:transition>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CustomShape 1"/>
          <p:cNvSpPr/>
          <p:nvPr/>
        </p:nvSpPr>
        <p:spPr>
          <a:xfrm>
            <a:off x="458280" y="75600"/>
            <a:ext cx="5193000" cy="63432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1" lang="en-US" sz="3200" spc="-1" strike="noStrike">
                <a:solidFill>
                  <a:srgbClr val="ffffff"/>
                </a:solidFill>
                <a:latin typeface="Rajdhani"/>
                <a:ea typeface="DejaVu Sans"/>
              </a:rPr>
              <a:t>Dataset Used:</a:t>
            </a:r>
            <a:endParaRPr b="0" lang="en-US" sz="3200" spc="-1" strike="noStrike">
              <a:latin typeface="Arial"/>
            </a:endParaRPr>
          </a:p>
        </p:txBody>
      </p:sp>
      <p:pic>
        <p:nvPicPr>
          <p:cNvPr id="334" name="Picture 4" descr=""/>
          <p:cNvPicPr/>
          <p:nvPr/>
        </p:nvPicPr>
        <p:blipFill>
          <a:blip r:embed="rId1"/>
          <a:stretch/>
        </p:blipFill>
        <p:spPr>
          <a:xfrm>
            <a:off x="4489560" y="609480"/>
            <a:ext cx="4457880" cy="3796200"/>
          </a:xfrm>
          <a:prstGeom prst="rect">
            <a:avLst/>
          </a:prstGeom>
          <a:ln>
            <a:noFill/>
          </a:ln>
        </p:spPr>
      </p:pic>
      <p:sp>
        <p:nvSpPr>
          <p:cNvPr id="335" name="CustomShape 2"/>
          <p:cNvSpPr/>
          <p:nvPr/>
        </p:nvSpPr>
        <p:spPr>
          <a:xfrm>
            <a:off x="195120" y="897480"/>
            <a:ext cx="4091760" cy="1851840"/>
          </a:xfrm>
          <a:prstGeom prst="rect">
            <a:avLst/>
          </a:prstGeom>
          <a:solidFill>
            <a:srgbClr val="0c343d">
              <a:alpha val="57000"/>
            </a:srgbClr>
          </a:solidFill>
          <a:ln>
            <a:noFill/>
          </a:ln>
        </p:spPr>
        <p:style>
          <a:lnRef idx="0"/>
          <a:fillRef idx="0"/>
          <a:effectRef idx="0"/>
          <a:fontRef idx="minor"/>
        </p:style>
        <p:txBody>
          <a:bodyPr lIns="234000" rIns="234000" tIns="234000" bIns="91440">
            <a:noAutofit/>
          </a:bodyPr>
          <a:p>
            <a:pPr marL="153000">
              <a:lnSpc>
                <a:spcPct val="100000"/>
              </a:lnSpc>
            </a:pPr>
            <a:r>
              <a:rPr b="0" lang="en-US" sz="1600" spc="-1" strike="noStrike">
                <a:solidFill>
                  <a:srgbClr val="ffffff"/>
                </a:solidFill>
                <a:latin typeface="Fira Sans Condensed Light"/>
                <a:ea typeface="DejaVu Sans"/>
              </a:rPr>
              <a:t>Our dataset has over 100000 instances of Rs numbers and consists of 6 main features showing both alleles for every family member and the number of chromosome for each instance</a:t>
            </a:r>
            <a:endParaRPr b="0" lang="en-US" sz="1600" spc="-1" strike="noStrike">
              <a:latin typeface="Arial"/>
            </a:endParaRPr>
          </a:p>
        </p:txBody>
      </p:sp>
      <p:sp>
        <p:nvSpPr>
          <p:cNvPr id="336" name="CustomShape 3"/>
          <p:cNvSpPr/>
          <p:nvPr/>
        </p:nvSpPr>
        <p:spPr>
          <a:xfrm>
            <a:off x="74520" y="4622760"/>
            <a:ext cx="71244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3f3f3"/>
                </a:solidFill>
                <a:latin typeface="Arial"/>
                <a:ea typeface="DejaVu Sans"/>
              </a:rPr>
              <a:t>13</a:t>
            </a:r>
            <a:endParaRPr b="0" lang="en-US" sz="1800" spc="-1" strike="noStrike">
              <a:latin typeface="Arial"/>
            </a:endParaRPr>
          </a:p>
        </p:txBody>
      </p:sp>
    </p:spTree>
  </p:cSld>
  <p:transition spd="slow">
    <p:push dir="u"/>
  </p:transition>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CustomShape 1"/>
          <p:cNvSpPr/>
          <p:nvPr/>
        </p:nvSpPr>
        <p:spPr>
          <a:xfrm>
            <a:off x="232920" y="337320"/>
            <a:ext cx="8227800" cy="857160"/>
          </a:xfrm>
          <a:prstGeom prst="rect">
            <a:avLst/>
          </a:prstGeom>
          <a:noFill/>
          <a:ln>
            <a:noFill/>
          </a:ln>
        </p:spPr>
        <p:style>
          <a:lnRef idx="0"/>
          <a:fillRef idx="0"/>
          <a:effectRef idx="0"/>
          <a:fontRef idx="minor"/>
        </p:style>
        <p:txBody>
          <a:bodyPr lIns="0" rIns="0" tIns="0" bIns="0" anchor="ctr">
            <a:noAutofit/>
          </a:bodyPr>
          <a:p>
            <a:pPr>
              <a:lnSpc>
                <a:spcPct val="90000"/>
              </a:lnSpc>
            </a:pPr>
            <a:r>
              <a:rPr b="1" lang="en-US" sz="3200" spc="-1" strike="noStrike">
                <a:solidFill>
                  <a:srgbClr val="ffffff"/>
                </a:solidFill>
                <a:latin typeface="Rajdhani"/>
                <a:ea typeface="DejaVu Sans"/>
              </a:rPr>
              <a:t>Dataset Used</a:t>
            </a:r>
            <a:br/>
            <a:endParaRPr b="0" lang="en-US" sz="3200" spc="-1" strike="noStrike">
              <a:latin typeface="Arial"/>
            </a:endParaRPr>
          </a:p>
        </p:txBody>
      </p:sp>
      <p:sp>
        <p:nvSpPr>
          <p:cNvPr id="338" name="CustomShape 2"/>
          <p:cNvSpPr/>
          <p:nvPr/>
        </p:nvSpPr>
        <p:spPr>
          <a:xfrm>
            <a:off x="232920" y="833760"/>
            <a:ext cx="5161320" cy="2365920"/>
          </a:xfrm>
          <a:prstGeom prst="rect">
            <a:avLst/>
          </a:prstGeom>
          <a:solidFill>
            <a:srgbClr val="0c343d">
              <a:alpha val="57000"/>
            </a:srgbClr>
          </a:solidFill>
          <a:ln>
            <a:noFill/>
          </a:ln>
        </p:spPr>
        <p:style>
          <a:lnRef idx="0"/>
          <a:fillRef idx="0"/>
          <a:effectRef idx="0"/>
          <a:fontRef idx="minor"/>
        </p:style>
        <p:txBody>
          <a:bodyPr lIns="234000" rIns="234000" tIns="234000" bIns="91440">
            <a:noAutofit/>
          </a:bodyPr>
          <a:p>
            <a:pPr marL="153000">
              <a:lnSpc>
                <a:spcPct val="100000"/>
              </a:lnSpc>
            </a:pPr>
            <a:r>
              <a:rPr b="0" lang="en-US" sz="1400" spc="-1" strike="noStrike">
                <a:solidFill>
                  <a:srgbClr val="dcddde"/>
                </a:solidFill>
                <a:latin typeface="Fira Sans Condensed Light"/>
                <a:ea typeface="DejaVu Sans"/>
              </a:rPr>
              <a:t>In the whole genome the process to determine paternity is somewhat different There are specific locations (IDs) or the right terminology (locus, loci) in the whole genome every location and is in a specific chromosome For each of these locations, there exists a specific repeat that we are looking for ex: D7S280 --&gt; GATA counting the number of those repeats for each location is the goal and then comparing it with the number of repeats in the mother and father</a:t>
            </a:r>
            <a:endParaRPr b="0" lang="en-US" sz="1400" spc="-1" strike="noStrike">
              <a:latin typeface="Arial"/>
            </a:endParaRPr>
          </a:p>
        </p:txBody>
      </p:sp>
      <p:pic>
        <p:nvPicPr>
          <p:cNvPr id="339" name="Picture 5" descr=""/>
          <p:cNvPicPr/>
          <p:nvPr/>
        </p:nvPicPr>
        <p:blipFill>
          <a:blip r:embed="rId1"/>
          <a:stretch/>
        </p:blipFill>
        <p:spPr>
          <a:xfrm>
            <a:off x="5605560" y="718200"/>
            <a:ext cx="3304080" cy="4086360"/>
          </a:xfrm>
          <a:prstGeom prst="rect">
            <a:avLst/>
          </a:prstGeom>
          <a:ln>
            <a:noFill/>
          </a:ln>
        </p:spPr>
      </p:pic>
      <p:sp>
        <p:nvSpPr>
          <p:cNvPr id="340" name="CustomShape 3"/>
          <p:cNvSpPr/>
          <p:nvPr/>
        </p:nvSpPr>
        <p:spPr>
          <a:xfrm>
            <a:off x="74520" y="4622760"/>
            <a:ext cx="71244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3f3f3"/>
                </a:solidFill>
                <a:latin typeface="Arial"/>
                <a:ea typeface="DejaVu Sans"/>
              </a:rPr>
              <a:t>14</a:t>
            </a:r>
            <a:endParaRPr b="0" lang="en-US" sz="1800" spc="-1" strike="noStrike">
              <a:latin typeface="Arial"/>
            </a:endParaRPr>
          </a:p>
        </p:txBody>
      </p:sp>
    </p:spTree>
  </p:cSld>
  <p:transition spd="slow">
    <p:push dir="u"/>
  </p:transition>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1" name="CustomShape 1"/>
          <p:cNvSpPr/>
          <p:nvPr/>
        </p:nvSpPr>
        <p:spPr>
          <a:xfrm>
            <a:off x="317160" y="127080"/>
            <a:ext cx="5193000" cy="63432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1" lang="en-US" sz="3200" spc="-1" strike="noStrike">
                <a:solidFill>
                  <a:srgbClr val="ffffff"/>
                </a:solidFill>
                <a:latin typeface="Rajdhani"/>
                <a:ea typeface="DejaVu Sans"/>
              </a:rPr>
              <a:t>User interface</a:t>
            </a:r>
            <a:endParaRPr b="0" lang="en-US" sz="3200" spc="-1" strike="noStrike">
              <a:latin typeface="Arial"/>
            </a:endParaRPr>
          </a:p>
          <a:p>
            <a:pPr>
              <a:lnSpc>
                <a:spcPct val="100000"/>
              </a:lnSpc>
              <a:tabLst>
                <a:tab algn="l" pos="0"/>
              </a:tabLst>
            </a:pPr>
            <a:r>
              <a:rPr b="1" lang="en-US" sz="1600" spc="-1" strike="noStrike">
                <a:solidFill>
                  <a:srgbClr val="ffffff"/>
                </a:solidFill>
                <a:latin typeface="Fira Sans Condensed Light"/>
                <a:ea typeface="DejaVu Sans"/>
              </a:rPr>
              <a:t>Mobile application/GUI/Web application</a:t>
            </a:r>
            <a:endParaRPr b="0" lang="en-US" sz="1600" spc="-1" strike="noStrike">
              <a:latin typeface="Arial"/>
            </a:endParaRPr>
          </a:p>
        </p:txBody>
      </p:sp>
      <p:sp>
        <p:nvSpPr>
          <p:cNvPr id="342" name="CustomShape 2"/>
          <p:cNvSpPr/>
          <p:nvPr/>
        </p:nvSpPr>
        <p:spPr>
          <a:xfrm>
            <a:off x="0" y="870120"/>
            <a:ext cx="9142560" cy="4196160"/>
          </a:xfrm>
          <a:prstGeom prst="rect">
            <a:avLst/>
          </a:prstGeom>
          <a:solidFill>
            <a:srgbClr val="0c343d">
              <a:alpha val="57000"/>
            </a:srgbClr>
          </a:solidFill>
          <a:ln>
            <a:noFill/>
          </a:ln>
        </p:spPr>
        <p:style>
          <a:lnRef idx="0"/>
          <a:fillRef idx="0"/>
          <a:effectRef idx="0"/>
          <a:fontRef idx="minor"/>
        </p:style>
      </p:sp>
      <p:sp>
        <p:nvSpPr>
          <p:cNvPr id="343" name="CustomShape 3"/>
          <p:cNvSpPr/>
          <p:nvPr/>
        </p:nvSpPr>
        <p:spPr>
          <a:xfrm>
            <a:off x="74520" y="4622760"/>
            <a:ext cx="71244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3f3f3"/>
                </a:solidFill>
                <a:latin typeface="Arial"/>
                <a:ea typeface="DejaVu Sans"/>
              </a:rPr>
              <a:t>15</a:t>
            </a:r>
            <a:endParaRPr b="0" lang="en-US" sz="1800" spc="-1" strike="noStrike">
              <a:latin typeface="Arial"/>
            </a:endParaRPr>
          </a:p>
        </p:txBody>
      </p:sp>
      <p:pic>
        <p:nvPicPr>
          <p:cNvPr id="344" name="Picture 4" descr=""/>
          <p:cNvPicPr/>
          <p:nvPr/>
        </p:nvPicPr>
        <p:blipFill>
          <a:blip r:embed="rId1"/>
          <a:srcRect l="70060" t="10992" r="18929" b="7776"/>
          <a:stretch/>
        </p:blipFill>
        <p:spPr>
          <a:xfrm>
            <a:off x="6404040" y="1011240"/>
            <a:ext cx="1879920" cy="3913920"/>
          </a:xfrm>
          <a:prstGeom prst="rect">
            <a:avLst/>
          </a:prstGeom>
          <a:ln cap="sq" w="127080">
            <a:solidFill>
              <a:srgbClr val="000000"/>
            </a:solidFill>
            <a:miter/>
          </a:ln>
          <a:effectLst>
            <a:outerShdw algn="tl" blurRad="57150" dir="2700000" dist="49893" rotWithShape="0">
              <a:srgbClr val="000000">
                <a:alpha val="40000"/>
              </a:srgbClr>
            </a:outerShdw>
          </a:effectLst>
        </p:spPr>
      </p:pic>
      <p:pic>
        <p:nvPicPr>
          <p:cNvPr id="345" name="Picture 6" descr=""/>
          <p:cNvPicPr/>
          <p:nvPr/>
        </p:nvPicPr>
        <p:blipFill>
          <a:blip r:embed="rId2"/>
          <a:srcRect l="69810" t="12147" r="19097" b="14135"/>
          <a:stretch/>
        </p:blipFill>
        <p:spPr>
          <a:xfrm>
            <a:off x="3598200" y="1011240"/>
            <a:ext cx="1946160" cy="3882600"/>
          </a:xfrm>
          <a:prstGeom prst="rect">
            <a:avLst/>
          </a:prstGeom>
          <a:ln cap="sq" w="127080">
            <a:solidFill>
              <a:srgbClr val="000000"/>
            </a:solidFill>
            <a:miter/>
          </a:ln>
          <a:effectLst>
            <a:outerShdw algn="tl" blurRad="57150" dir="2700000" dist="49893" rotWithShape="0">
              <a:srgbClr val="000000">
                <a:alpha val="40000"/>
              </a:srgbClr>
            </a:outerShdw>
          </a:effectLst>
        </p:spPr>
      </p:pic>
      <p:pic>
        <p:nvPicPr>
          <p:cNvPr id="346" name="Picture 8" descr=""/>
          <p:cNvPicPr/>
          <p:nvPr/>
        </p:nvPicPr>
        <p:blipFill>
          <a:blip r:embed="rId3"/>
          <a:srcRect l="70010" t="12434" r="18937" b="9799"/>
          <a:stretch/>
        </p:blipFill>
        <p:spPr>
          <a:xfrm>
            <a:off x="892080" y="1125000"/>
            <a:ext cx="2021040" cy="3768840"/>
          </a:xfrm>
          <a:prstGeom prst="rect">
            <a:avLst/>
          </a:prstGeom>
          <a:ln cap="sq" w="127080">
            <a:solidFill>
              <a:srgbClr val="000000"/>
            </a:solidFill>
            <a:miter/>
          </a:ln>
          <a:effectLst>
            <a:outerShdw algn="tl" blurRad="57150" dir="2700000" dist="49893" rotWithShape="0">
              <a:srgbClr val="000000">
                <a:alpha val="40000"/>
              </a:srgbClr>
            </a:outerShdw>
          </a:effectLst>
        </p:spPr>
      </p:pic>
    </p:spTree>
  </p:cSld>
  <p:transition spd="slow">
    <p:push dir="u"/>
  </p:transition>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7" name="CustomShape 1"/>
          <p:cNvSpPr/>
          <p:nvPr/>
        </p:nvSpPr>
        <p:spPr>
          <a:xfrm>
            <a:off x="282600" y="359640"/>
            <a:ext cx="5193000" cy="63432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1" lang="en-US" sz="3200" spc="-1" strike="noStrike">
                <a:solidFill>
                  <a:srgbClr val="ffffff"/>
                </a:solidFill>
                <a:latin typeface="Rajdhani"/>
                <a:ea typeface="DejaVu Sans"/>
              </a:rPr>
              <a:t>User interface </a:t>
            </a:r>
            <a:endParaRPr b="0" lang="en-US" sz="3200" spc="-1" strike="noStrike">
              <a:latin typeface="Arial"/>
            </a:endParaRPr>
          </a:p>
          <a:p>
            <a:pPr>
              <a:lnSpc>
                <a:spcPct val="100000"/>
              </a:lnSpc>
              <a:tabLst>
                <a:tab algn="l" pos="0"/>
              </a:tabLst>
            </a:pPr>
            <a:endParaRPr b="0" lang="en-US" sz="3200" spc="-1" strike="noStrike">
              <a:latin typeface="Arial"/>
            </a:endParaRPr>
          </a:p>
          <a:p>
            <a:pPr>
              <a:lnSpc>
                <a:spcPct val="100000"/>
              </a:lnSpc>
              <a:tabLst>
                <a:tab algn="l" pos="0"/>
              </a:tabLst>
            </a:pPr>
            <a:endParaRPr b="0" lang="en-US" sz="3200" spc="-1" strike="noStrike">
              <a:latin typeface="Arial"/>
            </a:endParaRPr>
          </a:p>
        </p:txBody>
      </p:sp>
      <p:sp>
        <p:nvSpPr>
          <p:cNvPr id="348" name="CustomShape 2"/>
          <p:cNvSpPr/>
          <p:nvPr/>
        </p:nvSpPr>
        <p:spPr>
          <a:xfrm>
            <a:off x="118800" y="802800"/>
            <a:ext cx="8741160" cy="4188240"/>
          </a:xfrm>
          <a:prstGeom prst="rect">
            <a:avLst/>
          </a:prstGeom>
          <a:solidFill>
            <a:srgbClr val="0c343d">
              <a:alpha val="57000"/>
            </a:srgbClr>
          </a:solidFill>
          <a:ln>
            <a:noFill/>
          </a:ln>
        </p:spPr>
        <p:style>
          <a:lnRef idx="0"/>
          <a:fillRef idx="0"/>
          <a:effectRef idx="0"/>
          <a:fontRef idx="minor"/>
        </p:style>
      </p:sp>
      <p:sp>
        <p:nvSpPr>
          <p:cNvPr id="349" name="CustomShape 3"/>
          <p:cNvSpPr/>
          <p:nvPr/>
        </p:nvSpPr>
        <p:spPr>
          <a:xfrm>
            <a:off x="74520" y="4622760"/>
            <a:ext cx="71244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3f3f3"/>
                </a:solidFill>
                <a:latin typeface="Arial"/>
                <a:ea typeface="DejaVu Sans"/>
              </a:rPr>
              <a:t>16</a:t>
            </a:r>
            <a:endParaRPr b="0" lang="en-US" sz="1800" spc="-1" strike="noStrike">
              <a:latin typeface="Arial"/>
            </a:endParaRPr>
          </a:p>
        </p:txBody>
      </p:sp>
      <p:pic>
        <p:nvPicPr>
          <p:cNvPr id="350" name="Picture 2" descr=""/>
          <p:cNvPicPr/>
          <p:nvPr/>
        </p:nvPicPr>
        <p:blipFill>
          <a:blip r:embed="rId1"/>
          <a:srcRect l="49980" t="2320" r="0" b="0"/>
          <a:stretch/>
        </p:blipFill>
        <p:spPr>
          <a:xfrm>
            <a:off x="699840" y="959040"/>
            <a:ext cx="3346560" cy="1838160"/>
          </a:xfrm>
          <a:prstGeom prst="rect">
            <a:avLst/>
          </a:prstGeom>
          <a:ln cap="sq" w="127080">
            <a:solidFill>
              <a:srgbClr val="000000"/>
            </a:solidFill>
            <a:miter/>
          </a:ln>
          <a:effectLst>
            <a:outerShdw algn="tl" blurRad="57150" dir="2700000" dist="49893" rotWithShape="0">
              <a:srgbClr val="000000">
                <a:alpha val="40000"/>
              </a:srgbClr>
            </a:outerShdw>
          </a:effectLst>
        </p:spPr>
      </p:pic>
      <p:pic>
        <p:nvPicPr>
          <p:cNvPr id="351" name="Picture 6" descr=""/>
          <p:cNvPicPr/>
          <p:nvPr/>
        </p:nvPicPr>
        <p:blipFill>
          <a:blip r:embed="rId2"/>
          <a:srcRect l="49980" t="5918" r="0" b="0"/>
          <a:stretch/>
        </p:blipFill>
        <p:spPr>
          <a:xfrm>
            <a:off x="4832280" y="917280"/>
            <a:ext cx="3439080" cy="1626480"/>
          </a:xfrm>
          <a:prstGeom prst="rect">
            <a:avLst/>
          </a:prstGeom>
          <a:ln cap="sq" w="127080">
            <a:solidFill>
              <a:srgbClr val="000000"/>
            </a:solidFill>
            <a:miter/>
          </a:ln>
          <a:effectLst>
            <a:outerShdw algn="tl" blurRad="57150" dir="2700000" dist="49893" rotWithShape="0">
              <a:srgbClr val="000000">
                <a:alpha val="40000"/>
              </a:srgbClr>
            </a:outerShdw>
          </a:effectLst>
        </p:spPr>
      </p:pic>
      <p:pic>
        <p:nvPicPr>
          <p:cNvPr id="352" name="Picture 10" descr=""/>
          <p:cNvPicPr/>
          <p:nvPr/>
        </p:nvPicPr>
        <p:blipFill>
          <a:blip r:embed="rId3"/>
          <a:srcRect l="49980" t="3766" r="0" b="0"/>
          <a:stretch/>
        </p:blipFill>
        <p:spPr>
          <a:xfrm>
            <a:off x="807840" y="3106800"/>
            <a:ext cx="3128760" cy="1693080"/>
          </a:xfrm>
          <a:prstGeom prst="rect">
            <a:avLst/>
          </a:prstGeom>
          <a:ln cap="sq" w="127080">
            <a:solidFill>
              <a:srgbClr val="000000"/>
            </a:solidFill>
            <a:miter/>
          </a:ln>
          <a:effectLst>
            <a:outerShdw algn="tl" blurRad="57150" dir="2700000" dist="49893" rotWithShape="0">
              <a:srgbClr val="000000">
                <a:alpha val="40000"/>
              </a:srgbClr>
            </a:outerShdw>
          </a:effectLst>
        </p:spPr>
      </p:pic>
      <p:pic>
        <p:nvPicPr>
          <p:cNvPr id="353" name="Picture 12" descr=""/>
          <p:cNvPicPr/>
          <p:nvPr/>
        </p:nvPicPr>
        <p:blipFill>
          <a:blip r:embed="rId4"/>
          <a:srcRect l="49980" t="3188" r="0" b="0"/>
          <a:stretch/>
        </p:blipFill>
        <p:spPr>
          <a:xfrm>
            <a:off x="4688640" y="2861280"/>
            <a:ext cx="3672360" cy="1999440"/>
          </a:xfrm>
          <a:prstGeom prst="rect">
            <a:avLst/>
          </a:prstGeom>
          <a:ln cap="sq" w="127080">
            <a:solidFill>
              <a:srgbClr val="000000"/>
            </a:solidFill>
            <a:miter/>
          </a:ln>
          <a:effectLst>
            <a:outerShdw algn="tl" blurRad="57150" dir="2700000" dist="49893" rotWithShape="0">
              <a:srgbClr val="000000">
                <a:alpha val="40000"/>
              </a:srgbClr>
            </a:outerShdw>
          </a:effectLst>
        </p:spPr>
      </p:pic>
    </p:spTree>
  </p:cSld>
  <p:transition spd="slow">
    <p:push dir="u"/>
  </p:transition>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4" name="CustomShape 1"/>
          <p:cNvSpPr/>
          <p:nvPr/>
        </p:nvSpPr>
        <p:spPr>
          <a:xfrm>
            <a:off x="434880" y="402480"/>
            <a:ext cx="4570560" cy="577080"/>
          </a:xfrm>
          <a:prstGeom prst="rect">
            <a:avLst/>
          </a:prstGeom>
          <a:noFill/>
          <a:ln>
            <a:noFill/>
          </a:ln>
        </p:spPr>
        <p:style>
          <a:lnRef idx="0"/>
          <a:fillRef idx="0"/>
          <a:effectRef idx="0"/>
          <a:fontRef idx="minor"/>
        </p:style>
        <p:txBody>
          <a:bodyPr lIns="90000" rIns="90000" tIns="45000" bIns="45000">
            <a:spAutoFit/>
          </a:bodyPr>
          <a:p>
            <a:pPr>
              <a:lnSpc>
                <a:spcPct val="100000"/>
              </a:lnSpc>
              <a:tabLst>
                <a:tab algn="l" pos="0"/>
              </a:tabLst>
            </a:pPr>
            <a:r>
              <a:rPr b="1" lang="en-US" sz="3200" spc="-1" strike="noStrike">
                <a:solidFill>
                  <a:srgbClr val="ffffff"/>
                </a:solidFill>
                <a:latin typeface="Rajdhani"/>
                <a:ea typeface="DejaVu Sans"/>
              </a:rPr>
              <a:t>Results</a:t>
            </a:r>
            <a:endParaRPr b="0" lang="en-US" sz="3200" spc="-1" strike="noStrike">
              <a:latin typeface="Arial"/>
            </a:endParaRPr>
          </a:p>
        </p:txBody>
      </p:sp>
      <p:sp>
        <p:nvSpPr>
          <p:cNvPr id="355" name="CustomShape 2"/>
          <p:cNvSpPr/>
          <p:nvPr/>
        </p:nvSpPr>
        <p:spPr>
          <a:xfrm>
            <a:off x="1096200" y="3648960"/>
            <a:ext cx="210996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ff"/>
                </a:solidFill>
                <a:latin typeface="Arial"/>
                <a:ea typeface="DejaVu Sans"/>
              </a:rPr>
              <a:t>Rs numbers report</a:t>
            </a:r>
            <a:endParaRPr b="0" lang="en-US" sz="1800" spc="-1" strike="noStrike">
              <a:latin typeface="Arial"/>
            </a:endParaRPr>
          </a:p>
        </p:txBody>
      </p:sp>
      <p:sp>
        <p:nvSpPr>
          <p:cNvPr id="356" name="CustomShape 3"/>
          <p:cNvSpPr/>
          <p:nvPr/>
        </p:nvSpPr>
        <p:spPr>
          <a:xfrm>
            <a:off x="74520" y="4622760"/>
            <a:ext cx="71244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3f3f3"/>
                </a:solidFill>
                <a:latin typeface="Arial"/>
                <a:ea typeface="DejaVu Sans"/>
              </a:rPr>
              <a:t>17</a:t>
            </a:r>
            <a:endParaRPr b="0" lang="en-US" sz="1800" spc="-1" strike="noStrike">
              <a:latin typeface="Arial"/>
            </a:endParaRPr>
          </a:p>
        </p:txBody>
      </p:sp>
      <p:pic>
        <p:nvPicPr>
          <p:cNvPr id="357" name="Picture 10" descr=""/>
          <p:cNvPicPr/>
          <p:nvPr/>
        </p:nvPicPr>
        <p:blipFill>
          <a:blip r:embed="rId1"/>
          <a:srcRect l="49980" t="3766" r="0" b="0"/>
          <a:stretch/>
        </p:blipFill>
        <p:spPr>
          <a:xfrm>
            <a:off x="431280" y="1185120"/>
            <a:ext cx="3774240" cy="2290320"/>
          </a:xfrm>
          <a:prstGeom prst="rect">
            <a:avLst/>
          </a:prstGeom>
          <a:ln cap="sq" w="127080">
            <a:solidFill>
              <a:srgbClr val="000000"/>
            </a:solidFill>
            <a:miter/>
          </a:ln>
          <a:effectLst>
            <a:outerShdw algn="tl" blurRad="57150" dir="2700000" dist="49893" rotWithShape="0">
              <a:srgbClr val="000000">
                <a:alpha val="40000"/>
              </a:srgbClr>
            </a:outerShdw>
          </a:effectLst>
        </p:spPr>
      </p:pic>
      <p:pic>
        <p:nvPicPr>
          <p:cNvPr id="358" name="Picture 357" descr=""/>
          <p:cNvPicPr/>
          <p:nvPr/>
        </p:nvPicPr>
        <p:blipFill>
          <a:blip r:embed="rId2"/>
          <a:stretch/>
        </p:blipFill>
        <p:spPr>
          <a:xfrm>
            <a:off x="4696560" y="1185120"/>
            <a:ext cx="4100400" cy="2290320"/>
          </a:xfrm>
          <a:prstGeom prst="rect">
            <a:avLst/>
          </a:prstGeom>
          <a:ln cap="sq" w="127080">
            <a:solidFill>
              <a:srgbClr val="000000"/>
            </a:solidFill>
            <a:miter/>
          </a:ln>
          <a:effectLst>
            <a:outerShdw algn="tl" blurRad="57150" dir="2700000" dist="49893" rotWithShape="0">
              <a:srgbClr val="000000">
                <a:alpha val="40000"/>
              </a:srgbClr>
            </a:outerShdw>
          </a:effectLst>
        </p:spPr>
      </p:pic>
      <p:sp>
        <p:nvSpPr>
          <p:cNvPr id="359" name="CustomShape 4"/>
          <p:cNvSpPr/>
          <p:nvPr/>
        </p:nvSpPr>
        <p:spPr>
          <a:xfrm>
            <a:off x="6006960" y="3681360"/>
            <a:ext cx="1479960" cy="3643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ff"/>
                </a:solidFill>
                <a:latin typeface="Arial"/>
                <a:ea typeface="DejaVu Sans"/>
              </a:rPr>
              <a:t>STR repeats</a:t>
            </a:r>
            <a:endParaRPr b="0" lang="en-US" sz="1800" spc="-1" strike="noStrike">
              <a:latin typeface="Arial"/>
            </a:endParaRPr>
          </a:p>
        </p:txBody>
      </p:sp>
    </p:spTree>
  </p:cSld>
  <p:transition spd="slow">
    <p:push dir="u"/>
  </p:transition>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70" name="CustomShape 1"/>
          <p:cNvSpPr/>
          <p:nvPr/>
        </p:nvSpPr>
        <p:spPr>
          <a:xfrm>
            <a:off x="720000" y="509760"/>
            <a:ext cx="7701840" cy="57060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1" lang="en" sz="3000" spc="-1" strike="noStrike">
                <a:solidFill>
                  <a:srgbClr val="f3f3f3"/>
                </a:solidFill>
                <a:latin typeface="Rajdhani"/>
                <a:ea typeface="Rajdhani"/>
              </a:rPr>
              <a:t>Agenda</a:t>
            </a:r>
            <a:endParaRPr b="0" lang="en-US" sz="3000" spc="-1" strike="noStrike">
              <a:latin typeface="Arial"/>
            </a:endParaRPr>
          </a:p>
        </p:txBody>
      </p:sp>
      <p:sp>
        <p:nvSpPr>
          <p:cNvPr id="271" name="CustomShape 2"/>
          <p:cNvSpPr/>
          <p:nvPr/>
        </p:nvSpPr>
        <p:spPr>
          <a:xfrm>
            <a:off x="720000" y="1152360"/>
            <a:ext cx="7701840" cy="3603960"/>
          </a:xfrm>
          <a:prstGeom prst="rect">
            <a:avLst/>
          </a:prstGeom>
          <a:solidFill>
            <a:srgbClr val="0c343d">
              <a:alpha val="57000"/>
            </a:srgbClr>
          </a:solidFill>
          <a:ln>
            <a:noFill/>
          </a:ln>
        </p:spPr>
        <p:style>
          <a:lnRef idx="0"/>
          <a:fillRef idx="0"/>
          <a:effectRef idx="0"/>
          <a:fontRef idx="minor"/>
        </p:style>
        <p:txBody>
          <a:bodyPr lIns="234000" rIns="234000" tIns="234000" bIns="91440">
            <a:noAutofit/>
          </a:bodyPr>
          <a:p>
            <a:pPr marL="457200" indent="-296280">
              <a:lnSpc>
                <a:spcPct val="100000"/>
              </a:lnSpc>
              <a:buClr>
                <a:srgbClr val="f3f3f3"/>
              </a:buClr>
              <a:buFont typeface="Arial"/>
              <a:buChar char="•"/>
            </a:pPr>
            <a:r>
              <a:rPr b="0" lang="en-US" sz="2000" spc="-1" strike="noStrike">
                <a:solidFill>
                  <a:srgbClr val="f3f3f3"/>
                </a:solidFill>
                <a:latin typeface="Fira Sans Condensed Light"/>
                <a:ea typeface="Fira Sans Condensed Light"/>
              </a:rPr>
              <a:t>Introduction &amp; Objectives</a:t>
            </a:r>
            <a:endParaRPr b="0" lang="en-US" sz="2000" spc="-1" strike="noStrike">
              <a:latin typeface="Arial"/>
            </a:endParaRPr>
          </a:p>
          <a:p>
            <a:pPr marL="457200" indent="-296280">
              <a:lnSpc>
                <a:spcPct val="100000"/>
              </a:lnSpc>
              <a:buClr>
                <a:srgbClr val="f3f3f3"/>
              </a:buClr>
              <a:buFont typeface="Arial"/>
              <a:buChar char="•"/>
            </a:pPr>
            <a:r>
              <a:rPr b="0" lang="en-US" sz="2000" spc="-1" strike="noStrike">
                <a:solidFill>
                  <a:srgbClr val="ffffff"/>
                </a:solidFill>
                <a:latin typeface="Fira Sans Condensed Light"/>
                <a:ea typeface="DejaVu Sans"/>
              </a:rPr>
              <a:t>Problem Statement</a:t>
            </a:r>
            <a:endParaRPr b="0" lang="en-US" sz="2000" spc="-1" strike="noStrike">
              <a:latin typeface="Arial"/>
            </a:endParaRPr>
          </a:p>
          <a:p>
            <a:pPr marL="457200" indent="-296280">
              <a:lnSpc>
                <a:spcPct val="100000"/>
              </a:lnSpc>
              <a:buClr>
                <a:srgbClr val="f3f3f3"/>
              </a:buClr>
              <a:buFont typeface="Arial"/>
              <a:buChar char="•"/>
            </a:pPr>
            <a:r>
              <a:rPr b="0" lang="en-US" sz="2000" spc="-1" strike="noStrike">
                <a:solidFill>
                  <a:srgbClr val="ffffff"/>
                </a:solidFill>
                <a:latin typeface="Fira Sans Condensed Light"/>
                <a:ea typeface="DejaVu Sans"/>
              </a:rPr>
              <a:t>System Overview</a:t>
            </a:r>
            <a:endParaRPr b="0" lang="en-US" sz="2000" spc="-1" strike="noStrike">
              <a:latin typeface="Arial"/>
            </a:endParaRPr>
          </a:p>
          <a:p>
            <a:pPr marL="457200" indent="-296280">
              <a:lnSpc>
                <a:spcPct val="100000"/>
              </a:lnSpc>
              <a:buClr>
                <a:srgbClr val="f3f3f3"/>
              </a:buClr>
              <a:buFont typeface="Arial"/>
              <a:buChar char="•"/>
            </a:pPr>
            <a:r>
              <a:rPr b="0" lang="en-US" sz="2000" spc="-1" strike="noStrike">
                <a:solidFill>
                  <a:srgbClr val="ffffff"/>
                </a:solidFill>
                <a:latin typeface="Fira Sans Condensed Light"/>
                <a:ea typeface="DejaVu Sans"/>
              </a:rPr>
              <a:t>Methodology</a:t>
            </a:r>
            <a:endParaRPr b="0" lang="en-US" sz="2000" spc="-1" strike="noStrike">
              <a:latin typeface="Arial"/>
            </a:endParaRPr>
          </a:p>
          <a:p>
            <a:pPr marL="457200" indent="-296280">
              <a:lnSpc>
                <a:spcPct val="100000"/>
              </a:lnSpc>
              <a:buClr>
                <a:srgbClr val="f3f3f3"/>
              </a:buClr>
              <a:buFont typeface="Arial"/>
              <a:buChar char="•"/>
            </a:pPr>
            <a:r>
              <a:rPr b="0" lang="en-US" sz="2000" spc="-1" strike="noStrike">
                <a:solidFill>
                  <a:srgbClr val="f3f3f3"/>
                </a:solidFill>
                <a:latin typeface="Fira Sans Condensed Light"/>
                <a:ea typeface="Fira Sans Condensed Light"/>
              </a:rPr>
              <a:t>Diagrams</a:t>
            </a:r>
            <a:endParaRPr b="0" lang="en-US" sz="2000" spc="-1" strike="noStrike">
              <a:latin typeface="Arial"/>
            </a:endParaRPr>
          </a:p>
          <a:p>
            <a:pPr marL="457200" indent="-296280">
              <a:lnSpc>
                <a:spcPct val="100000"/>
              </a:lnSpc>
              <a:buClr>
                <a:srgbClr val="f3f3f3"/>
              </a:buClr>
              <a:buFont typeface="Arial"/>
              <a:buChar char="•"/>
            </a:pPr>
            <a:r>
              <a:rPr b="0" lang="en-US" sz="2000" spc="-1" strike="noStrike">
                <a:solidFill>
                  <a:srgbClr val="ffffff"/>
                </a:solidFill>
                <a:latin typeface="Fira Sans Condensed Light"/>
                <a:ea typeface="DejaVu Sans"/>
              </a:rPr>
              <a:t>Dataset Description</a:t>
            </a:r>
            <a:endParaRPr b="0" lang="en-US" sz="2000" spc="-1" strike="noStrike">
              <a:latin typeface="Arial"/>
            </a:endParaRPr>
          </a:p>
          <a:p>
            <a:pPr marL="457200" indent="-296280">
              <a:lnSpc>
                <a:spcPct val="100000"/>
              </a:lnSpc>
              <a:buClr>
                <a:srgbClr val="f3f3f3"/>
              </a:buClr>
              <a:buFont typeface="Arial"/>
              <a:buChar char="•"/>
            </a:pPr>
            <a:r>
              <a:rPr b="0" lang="en-US" sz="2000" spc="-1" strike="noStrike">
                <a:solidFill>
                  <a:srgbClr val="ffffff"/>
                </a:solidFill>
                <a:latin typeface="Fira Sans Condensed Light"/>
                <a:ea typeface="DejaVu Sans"/>
              </a:rPr>
              <a:t>User Interface</a:t>
            </a:r>
            <a:endParaRPr b="0" lang="en-US" sz="2000" spc="-1" strike="noStrike">
              <a:latin typeface="Arial"/>
            </a:endParaRPr>
          </a:p>
          <a:p>
            <a:pPr marL="457200" indent="-296280">
              <a:lnSpc>
                <a:spcPct val="100000"/>
              </a:lnSpc>
              <a:buClr>
                <a:srgbClr val="f3f3f3"/>
              </a:buClr>
              <a:buFont typeface="Arial"/>
              <a:buChar char="•"/>
            </a:pPr>
            <a:r>
              <a:rPr b="0" lang="en-US" sz="2000" spc="-1" strike="noStrike">
                <a:solidFill>
                  <a:srgbClr val="ffffff"/>
                </a:solidFill>
                <a:latin typeface="Fira Sans Condensed Light"/>
                <a:ea typeface="DejaVu Sans"/>
              </a:rPr>
              <a:t>Results</a:t>
            </a:r>
            <a:endParaRPr b="0" lang="en-US" sz="2000" spc="-1" strike="noStrike">
              <a:latin typeface="Arial"/>
            </a:endParaRPr>
          </a:p>
          <a:p>
            <a:pPr marL="457200" indent="-296280">
              <a:lnSpc>
                <a:spcPct val="100000"/>
              </a:lnSpc>
              <a:buClr>
                <a:srgbClr val="f3f3f3"/>
              </a:buClr>
              <a:buFont typeface="Arial"/>
              <a:buChar char="•"/>
            </a:pPr>
            <a:r>
              <a:rPr b="0" lang="en-US" sz="2000" spc="-1" strike="noStrike">
                <a:solidFill>
                  <a:srgbClr val="f3f3f3"/>
                </a:solidFill>
                <a:latin typeface="Fira Sans Condensed Light"/>
                <a:ea typeface="Fira Sans Condensed Light"/>
              </a:rPr>
              <a:t>Time plan</a:t>
            </a:r>
            <a:endParaRPr b="0" lang="en-US" sz="2000" spc="-1" strike="noStrike">
              <a:latin typeface="Arial"/>
            </a:endParaRPr>
          </a:p>
          <a:p>
            <a:pPr marL="457200" indent="-296280">
              <a:lnSpc>
                <a:spcPct val="100000"/>
              </a:lnSpc>
              <a:buClr>
                <a:srgbClr val="f3f3f3"/>
              </a:buClr>
              <a:buFont typeface="Arial"/>
              <a:buChar char="•"/>
            </a:pPr>
            <a:r>
              <a:rPr b="0" lang="en-US" sz="2000" spc="-1" strike="noStrike">
                <a:solidFill>
                  <a:srgbClr val="f3f3f3"/>
                </a:solidFill>
                <a:latin typeface="Fira Sans Condensed Light"/>
                <a:ea typeface="DejaVu Sans"/>
              </a:rPr>
              <a:t>Demo</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spcBef>
                <a:spcPts val="1599"/>
              </a:spcBef>
              <a:spcAft>
                <a:spcPts val="1599"/>
              </a:spcAft>
              <a:tabLst>
                <a:tab algn="l" pos="0"/>
              </a:tabLst>
            </a:pPr>
            <a:endParaRPr b="0" lang="en-US" sz="2000" spc="-1" strike="noStrike">
              <a:latin typeface="Arial"/>
            </a:endParaRPr>
          </a:p>
        </p:txBody>
      </p:sp>
    </p:spTree>
  </p:cSld>
  <p:transition spd="slow">
    <p:push dir="u"/>
  </p:transition>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60" name="CustomShape 1"/>
          <p:cNvSpPr/>
          <p:nvPr/>
        </p:nvSpPr>
        <p:spPr>
          <a:xfrm>
            <a:off x="91440" y="72000"/>
            <a:ext cx="3108960" cy="47664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1" lang="en" sz="2200" spc="-1" strike="noStrike">
                <a:solidFill>
                  <a:srgbClr val="f3f3f3"/>
                </a:solidFill>
                <a:latin typeface="Rajdhani"/>
                <a:ea typeface="Rajdhani"/>
              </a:rPr>
              <a:t>TIME PLAN</a:t>
            </a:r>
            <a:endParaRPr b="0" lang="en-US" sz="2200" spc="-1" strike="noStrike">
              <a:latin typeface="Arial"/>
            </a:endParaRPr>
          </a:p>
        </p:txBody>
      </p:sp>
      <p:sp>
        <p:nvSpPr>
          <p:cNvPr id="361" name="CustomShape 2"/>
          <p:cNvSpPr/>
          <p:nvPr/>
        </p:nvSpPr>
        <p:spPr>
          <a:xfrm>
            <a:off x="2647440" y="274320"/>
            <a:ext cx="3240" cy="4805280"/>
          </a:xfrm>
          <a:custGeom>
            <a:avLst/>
            <a:gdLst/>
            <a:ahLst/>
            <a:rect l="l" t="t" r="r" b="b"/>
            <a:pathLst>
              <a:path w="21600" h="21600">
                <a:moveTo>
                  <a:pt x="0" y="0"/>
                </a:moveTo>
                <a:lnTo>
                  <a:pt x="21600" y="21600"/>
                </a:lnTo>
              </a:path>
            </a:pathLst>
          </a:custGeom>
          <a:noFill/>
          <a:ln w="19080">
            <a:solidFill>
              <a:schemeClr val="lt2"/>
            </a:solidFill>
            <a:round/>
            <a:headEnd len="med" type="oval" w="med"/>
            <a:tailEnd len="med" type="oval" w="med"/>
          </a:ln>
        </p:spPr>
        <p:style>
          <a:lnRef idx="0"/>
          <a:fillRef idx="0"/>
          <a:effectRef idx="0"/>
          <a:fontRef idx="minor"/>
        </p:style>
      </p:sp>
      <p:sp>
        <p:nvSpPr>
          <p:cNvPr id="362" name="CustomShape 3"/>
          <p:cNvSpPr/>
          <p:nvPr/>
        </p:nvSpPr>
        <p:spPr>
          <a:xfrm>
            <a:off x="405360" y="1361160"/>
            <a:ext cx="2061720" cy="624240"/>
          </a:xfrm>
          <a:prstGeom prst="rect">
            <a:avLst/>
          </a:prstGeom>
          <a:noFill/>
          <a:ln>
            <a:noFill/>
          </a:ln>
        </p:spPr>
        <p:style>
          <a:lnRef idx="0"/>
          <a:fillRef idx="0"/>
          <a:effectRef idx="0"/>
          <a:fontRef idx="minor"/>
        </p:style>
        <p:txBody>
          <a:bodyPr lIns="90000" rIns="90000" tIns="91440" bIns="91440" anchor="ctr">
            <a:noAutofit/>
          </a:bodyPr>
          <a:p>
            <a:pPr algn="r">
              <a:lnSpc>
                <a:spcPct val="100000"/>
              </a:lnSpc>
            </a:pPr>
            <a:r>
              <a:rPr b="0" lang="en-US" sz="1400" spc="-1" strike="noStrike">
                <a:solidFill>
                  <a:srgbClr val="00a933"/>
                </a:solidFill>
                <a:latin typeface="Fira Sans Condensed Light"/>
                <a:ea typeface="Fira Sans Condensed Light"/>
              </a:rPr>
              <a:t>Whole genome processing from the sources we gathered</a:t>
            </a:r>
            <a:endParaRPr b="0" lang="en-US" sz="1400" spc="-1" strike="noStrike">
              <a:latin typeface="Arial"/>
            </a:endParaRPr>
          </a:p>
        </p:txBody>
      </p:sp>
      <p:sp>
        <p:nvSpPr>
          <p:cNvPr id="363" name="CustomShape 4"/>
          <p:cNvSpPr/>
          <p:nvPr/>
        </p:nvSpPr>
        <p:spPr>
          <a:xfrm>
            <a:off x="2889720" y="1361160"/>
            <a:ext cx="2061720" cy="6242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pPr>
            <a:r>
              <a:rPr b="1" lang="en-US" sz="1800" spc="-1" strike="noStrike">
                <a:solidFill>
                  <a:srgbClr val="00a933"/>
                </a:solidFill>
                <a:latin typeface="Rajdhani"/>
                <a:ea typeface="Rajdhani"/>
              </a:rPr>
              <a:t>B</a:t>
            </a:r>
            <a:r>
              <a:rPr b="1" lang="en" sz="1800" spc="-1" strike="noStrike">
                <a:solidFill>
                  <a:srgbClr val="00a933"/>
                </a:solidFill>
                <a:latin typeface="Rajdhani"/>
                <a:ea typeface="Rajdhani"/>
              </a:rPr>
              <a:t>y the end of </a:t>
            </a:r>
            <a:r>
              <a:rPr b="1" lang="en-US" sz="1800" spc="-1" strike="noStrike">
                <a:solidFill>
                  <a:srgbClr val="00a933"/>
                </a:solidFill>
                <a:latin typeface="Rajdhani"/>
                <a:ea typeface="Rajdhani"/>
              </a:rPr>
              <a:t>January</a:t>
            </a:r>
            <a:endParaRPr b="0" lang="en-US" sz="1800" spc="-1" strike="noStrike">
              <a:latin typeface="Arial"/>
            </a:endParaRPr>
          </a:p>
        </p:txBody>
      </p:sp>
      <p:sp>
        <p:nvSpPr>
          <p:cNvPr id="364" name="CustomShape 5"/>
          <p:cNvSpPr/>
          <p:nvPr/>
        </p:nvSpPr>
        <p:spPr>
          <a:xfrm>
            <a:off x="2981520" y="2066400"/>
            <a:ext cx="2061720" cy="62424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1400" spc="-1" strike="noStrike">
                <a:solidFill>
                  <a:srgbClr val="00a933"/>
                </a:solidFill>
                <a:latin typeface="Fira Sans Condensed Light"/>
                <a:ea typeface="Fira Sans Condensed Light"/>
              </a:rPr>
              <a:t>Potentially add Whole genome in our system based on the information we gathered</a:t>
            </a:r>
            <a:endParaRPr b="0" lang="en-US" sz="1400" spc="-1" strike="noStrike">
              <a:latin typeface="Arial"/>
            </a:endParaRPr>
          </a:p>
        </p:txBody>
      </p:sp>
      <p:sp>
        <p:nvSpPr>
          <p:cNvPr id="365" name="CustomShape 6"/>
          <p:cNvSpPr/>
          <p:nvPr/>
        </p:nvSpPr>
        <p:spPr>
          <a:xfrm>
            <a:off x="426240" y="3349800"/>
            <a:ext cx="2061720" cy="62424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0" lang="en-US" sz="1400" spc="-1" strike="noStrike">
                <a:solidFill>
                  <a:srgbClr val="00a933"/>
                </a:solidFill>
                <a:latin typeface="Fira Sans Condensed Light"/>
                <a:ea typeface="Fira Sans Condensed Light"/>
              </a:rPr>
              <a:t>Implement at least 60 % of the GUI application and mobile application</a:t>
            </a:r>
            <a:endParaRPr b="0" lang="en-US" sz="1400" spc="-1" strike="noStrike">
              <a:latin typeface="Arial"/>
            </a:endParaRPr>
          </a:p>
        </p:txBody>
      </p:sp>
      <p:sp>
        <p:nvSpPr>
          <p:cNvPr id="366" name="CustomShape 7"/>
          <p:cNvSpPr/>
          <p:nvPr/>
        </p:nvSpPr>
        <p:spPr>
          <a:xfrm>
            <a:off x="2961720" y="4290120"/>
            <a:ext cx="2061720" cy="624240"/>
          </a:xfrm>
          <a:prstGeom prst="rect">
            <a:avLst/>
          </a:prstGeom>
          <a:noFill/>
          <a:ln>
            <a:noFill/>
          </a:ln>
        </p:spPr>
        <p:style>
          <a:lnRef idx="0"/>
          <a:fillRef idx="0"/>
          <a:effectRef idx="0"/>
          <a:fontRef idx="minor"/>
        </p:style>
        <p:txBody>
          <a:bodyPr lIns="90000" rIns="90000" tIns="91440" bIns="91440" anchor="ctr">
            <a:noAutofit/>
          </a:bodyPr>
          <a:p>
            <a:pPr>
              <a:lnSpc>
                <a:spcPct val="100000"/>
              </a:lnSpc>
            </a:pPr>
            <a:r>
              <a:rPr b="0" lang="en-US" sz="1400" spc="-1" strike="noStrike">
                <a:solidFill>
                  <a:srgbClr val="00a933"/>
                </a:solidFill>
                <a:latin typeface="Fira Sans Condensed Light"/>
                <a:ea typeface="Fira Sans Condensed Light"/>
              </a:rPr>
              <a:t>Prove that if is at least a relevance or kinship degree </a:t>
            </a:r>
            <a:endParaRPr b="0" lang="en-US" sz="1400" spc="-1" strike="noStrike">
              <a:latin typeface="Arial"/>
            </a:endParaRPr>
          </a:p>
        </p:txBody>
      </p:sp>
      <p:sp>
        <p:nvSpPr>
          <p:cNvPr id="367" name="CustomShape 8"/>
          <p:cNvSpPr/>
          <p:nvPr/>
        </p:nvSpPr>
        <p:spPr>
          <a:xfrm>
            <a:off x="405360" y="2386080"/>
            <a:ext cx="2061720" cy="6242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pPr>
            <a:r>
              <a:rPr b="1" lang="en" sz="1800" spc="-1" strike="noStrike">
                <a:solidFill>
                  <a:srgbClr val="00a933"/>
                </a:solidFill>
                <a:latin typeface="Rajdhani"/>
                <a:ea typeface="Rajdhani"/>
              </a:rPr>
              <a:t>By the end of </a:t>
            </a:r>
            <a:r>
              <a:rPr b="1" lang="en-US" sz="1800" spc="-1" strike="noStrike">
                <a:solidFill>
                  <a:srgbClr val="00a933"/>
                </a:solidFill>
                <a:latin typeface="Rajdhani"/>
                <a:ea typeface="Rajdhani"/>
              </a:rPr>
              <a:t>February</a:t>
            </a:r>
            <a:endParaRPr b="0" lang="en-US" sz="1800" spc="-1" strike="noStrike">
              <a:latin typeface="Arial"/>
            </a:endParaRPr>
          </a:p>
        </p:txBody>
      </p:sp>
      <p:sp>
        <p:nvSpPr>
          <p:cNvPr id="368" name="CustomShape 9"/>
          <p:cNvSpPr/>
          <p:nvPr/>
        </p:nvSpPr>
        <p:spPr>
          <a:xfrm>
            <a:off x="2946240" y="3385800"/>
            <a:ext cx="2061720" cy="6242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US" sz="1800" spc="-1" strike="noStrike">
                <a:solidFill>
                  <a:srgbClr val="00a933"/>
                </a:solidFill>
                <a:latin typeface="Rajdhani"/>
                <a:ea typeface="Rajdhani"/>
              </a:rPr>
              <a:t>B</a:t>
            </a:r>
            <a:r>
              <a:rPr b="1" lang="en" sz="1800" spc="-1" strike="noStrike">
                <a:solidFill>
                  <a:srgbClr val="00a933"/>
                </a:solidFill>
                <a:latin typeface="Rajdhani"/>
                <a:ea typeface="Rajdhani"/>
              </a:rPr>
              <a:t>efore the end of Februrary </a:t>
            </a:r>
            <a:endParaRPr b="0" lang="en-US" sz="1800" spc="-1" strike="noStrike">
              <a:latin typeface="Arial"/>
            </a:endParaRPr>
          </a:p>
        </p:txBody>
      </p:sp>
      <p:sp>
        <p:nvSpPr>
          <p:cNvPr id="369" name="CustomShape 10"/>
          <p:cNvSpPr/>
          <p:nvPr/>
        </p:nvSpPr>
        <p:spPr>
          <a:xfrm>
            <a:off x="333360" y="4254120"/>
            <a:ext cx="2061720" cy="6242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pPr>
            <a:r>
              <a:rPr b="1" lang="en-US" sz="1800" spc="-1" strike="noStrike">
                <a:solidFill>
                  <a:srgbClr val="00a933"/>
                </a:solidFill>
                <a:latin typeface="Rajdhani"/>
                <a:ea typeface="Rajdhani"/>
              </a:rPr>
              <a:t>Start by the end of February</a:t>
            </a:r>
            <a:endParaRPr b="0" lang="en-US" sz="1800" spc="-1" strike="noStrike">
              <a:latin typeface="Arial"/>
            </a:endParaRPr>
          </a:p>
        </p:txBody>
      </p:sp>
      <p:sp>
        <p:nvSpPr>
          <p:cNvPr id="370" name="CustomShape 11"/>
          <p:cNvSpPr/>
          <p:nvPr/>
        </p:nvSpPr>
        <p:spPr>
          <a:xfrm>
            <a:off x="2478960" y="1725480"/>
            <a:ext cx="310320" cy="360"/>
          </a:xfrm>
          <a:custGeom>
            <a:avLst/>
            <a:gdLst/>
            <a:ahLst/>
            <a:rect l="l" t="t" r="r" b="b"/>
            <a:pathLst>
              <a:path w="21600" h="21600">
                <a:moveTo>
                  <a:pt x="0" y="0"/>
                </a:moveTo>
                <a:lnTo>
                  <a:pt x="21600" y="21600"/>
                </a:lnTo>
              </a:path>
            </a:pathLst>
          </a:custGeom>
          <a:noFill/>
          <a:ln w="19080">
            <a:solidFill>
              <a:schemeClr val="lt2"/>
            </a:solidFill>
            <a:round/>
          </a:ln>
        </p:spPr>
        <p:style>
          <a:lnRef idx="0"/>
          <a:fillRef idx="0"/>
          <a:effectRef idx="0"/>
          <a:fontRef idx="minor"/>
        </p:style>
      </p:sp>
      <p:sp>
        <p:nvSpPr>
          <p:cNvPr id="371" name="CustomShape 12"/>
          <p:cNvSpPr/>
          <p:nvPr/>
        </p:nvSpPr>
        <p:spPr>
          <a:xfrm>
            <a:off x="2541600" y="2805120"/>
            <a:ext cx="206280" cy="360"/>
          </a:xfrm>
          <a:custGeom>
            <a:avLst/>
            <a:gdLst/>
            <a:ahLst/>
            <a:rect l="l" t="t" r="r" b="b"/>
            <a:pathLst>
              <a:path w="21600" h="21600">
                <a:moveTo>
                  <a:pt x="0" y="0"/>
                </a:moveTo>
                <a:lnTo>
                  <a:pt x="21600" y="21600"/>
                </a:lnTo>
              </a:path>
            </a:pathLst>
          </a:custGeom>
          <a:noFill/>
          <a:ln w="19080">
            <a:solidFill>
              <a:schemeClr val="lt2"/>
            </a:solidFill>
            <a:round/>
          </a:ln>
        </p:spPr>
        <p:style>
          <a:lnRef idx="0"/>
          <a:fillRef idx="0"/>
          <a:effectRef idx="0"/>
          <a:fontRef idx="minor"/>
        </p:style>
      </p:sp>
      <p:sp>
        <p:nvSpPr>
          <p:cNvPr id="372" name="CustomShape 13"/>
          <p:cNvSpPr/>
          <p:nvPr/>
        </p:nvSpPr>
        <p:spPr>
          <a:xfrm>
            <a:off x="2489760" y="3663000"/>
            <a:ext cx="310320" cy="360"/>
          </a:xfrm>
          <a:custGeom>
            <a:avLst/>
            <a:gdLst/>
            <a:ahLst/>
            <a:rect l="l" t="t" r="r" b="b"/>
            <a:pathLst>
              <a:path w="21600" h="21600">
                <a:moveTo>
                  <a:pt x="0" y="0"/>
                </a:moveTo>
                <a:lnTo>
                  <a:pt x="21600" y="21600"/>
                </a:lnTo>
              </a:path>
            </a:pathLst>
          </a:custGeom>
          <a:noFill/>
          <a:ln w="19080">
            <a:solidFill>
              <a:schemeClr val="lt2"/>
            </a:solidFill>
            <a:round/>
          </a:ln>
        </p:spPr>
        <p:style>
          <a:lnRef idx="0"/>
          <a:fillRef idx="0"/>
          <a:effectRef idx="0"/>
          <a:fontRef idx="minor"/>
        </p:style>
      </p:sp>
      <p:sp>
        <p:nvSpPr>
          <p:cNvPr id="373" name="CustomShape 14"/>
          <p:cNvSpPr/>
          <p:nvPr/>
        </p:nvSpPr>
        <p:spPr>
          <a:xfrm>
            <a:off x="2462040" y="4530240"/>
            <a:ext cx="310320" cy="360"/>
          </a:xfrm>
          <a:custGeom>
            <a:avLst/>
            <a:gdLst/>
            <a:ahLst/>
            <a:rect l="l" t="t" r="r" b="b"/>
            <a:pathLst>
              <a:path w="21600" h="21600">
                <a:moveTo>
                  <a:pt x="0" y="0"/>
                </a:moveTo>
                <a:lnTo>
                  <a:pt x="21600" y="21600"/>
                </a:lnTo>
              </a:path>
            </a:pathLst>
          </a:custGeom>
          <a:noFill/>
          <a:ln w="19080">
            <a:solidFill>
              <a:schemeClr val="lt2"/>
            </a:solidFill>
            <a:round/>
          </a:ln>
        </p:spPr>
        <p:style>
          <a:lnRef idx="0"/>
          <a:fillRef idx="0"/>
          <a:effectRef idx="0"/>
          <a:fontRef idx="minor"/>
        </p:style>
      </p:sp>
      <p:sp>
        <p:nvSpPr>
          <p:cNvPr id="374" name="CustomShape 15"/>
          <p:cNvSpPr/>
          <p:nvPr/>
        </p:nvSpPr>
        <p:spPr>
          <a:xfrm>
            <a:off x="1046160" y="590760"/>
            <a:ext cx="1589760" cy="6242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pPr>
            <a:r>
              <a:rPr b="1" lang="en-US" sz="1600" spc="-1" strike="noStrike">
                <a:solidFill>
                  <a:srgbClr val="00a933"/>
                </a:solidFill>
                <a:latin typeface="Rajdhani"/>
                <a:ea typeface="Rajdhani"/>
              </a:rPr>
              <a:t>13/1/2022</a:t>
            </a:r>
            <a:endParaRPr b="0" lang="en-US" sz="1600" spc="-1" strike="noStrike">
              <a:latin typeface="Arial"/>
            </a:endParaRPr>
          </a:p>
        </p:txBody>
      </p:sp>
      <p:sp>
        <p:nvSpPr>
          <p:cNvPr id="375" name="CustomShape 16"/>
          <p:cNvSpPr/>
          <p:nvPr/>
        </p:nvSpPr>
        <p:spPr>
          <a:xfrm>
            <a:off x="2871360" y="567360"/>
            <a:ext cx="1775880" cy="617400"/>
          </a:xfrm>
          <a:prstGeom prst="rect">
            <a:avLst/>
          </a:prstGeom>
          <a:noFill/>
          <a:ln>
            <a:noFill/>
          </a:ln>
        </p:spPr>
        <p:style>
          <a:lnRef idx="0"/>
          <a:fillRef idx="0"/>
          <a:effectRef idx="0"/>
          <a:fontRef idx="minor"/>
        </p:style>
        <p:txBody>
          <a:bodyPr lIns="90000" rIns="90000" tIns="91440" bIns="91440" anchor="ctr">
            <a:noAutofit/>
          </a:bodyPr>
          <a:p>
            <a:pPr>
              <a:lnSpc>
                <a:spcPct val="100000"/>
              </a:lnSpc>
            </a:pPr>
            <a:r>
              <a:rPr b="0" lang="en-US" sz="1400" spc="-1" strike="noStrike">
                <a:solidFill>
                  <a:srgbClr val="00a933"/>
                </a:solidFill>
                <a:latin typeface="Fira Sans Condensed Light"/>
                <a:ea typeface="Fira Sans Condensed Light"/>
              </a:rPr>
              <a:t>Enhance everything we implemented so far</a:t>
            </a:r>
            <a:endParaRPr b="0" lang="en-US" sz="1400" spc="-1" strike="noStrike">
              <a:latin typeface="Arial"/>
            </a:endParaRPr>
          </a:p>
        </p:txBody>
      </p:sp>
      <p:sp>
        <p:nvSpPr>
          <p:cNvPr id="376" name="CustomShape 17"/>
          <p:cNvSpPr/>
          <p:nvPr/>
        </p:nvSpPr>
        <p:spPr>
          <a:xfrm>
            <a:off x="2479680" y="867960"/>
            <a:ext cx="331200" cy="360"/>
          </a:xfrm>
          <a:custGeom>
            <a:avLst/>
            <a:gdLst/>
            <a:ahLst/>
            <a:rect l="l" t="t" r="r" b="b"/>
            <a:pathLst>
              <a:path w="21600" h="21600">
                <a:moveTo>
                  <a:pt x="0" y="0"/>
                </a:moveTo>
                <a:lnTo>
                  <a:pt x="21600" y="21600"/>
                </a:lnTo>
              </a:path>
            </a:pathLst>
          </a:custGeom>
          <a:noFill/>
          <a:ln w="19080">
            <a:solidFill>
              <a:schemeClr val="lt2"/>
            </a:solidFill>
            <a:round/>
          </a:ln>
        </p:spPr>
        <p:style>
          <a:lnRef idx="0"/>
          <a:fillRef idx="0"/>
          <a:effectRef idx="0"/>
          <a:fontRef idx="minor"/>
        </p:style>
      </p:sp>
      <p:sp>
        <p:nvSpPr>
          <p:cNvPr id="377" name="CustomShape 18"/>
          <p:cNvSpPr/>
          <p:nvPr/>
        </p:nvSpPr>
        <p:spPr>
          <a:xfrm>
            <a:off x="7036560" y="182880"/>
            <a:ext cx="3240" cy="4805280"/>
          </a:xfrm>
          <a:custGeom>
            <a:avLst/>
            <a:gdLst/>
            <a:ahLst/>
            <a:rect l="l" t="t" r="r" b="b"/>
            <a:pathLst>
              <a:path w="21600" h="21600">
                <a:moveTo>
                  <a:pt x="0" y="0"/>
                </a:moveTo>
                <a:lnTo>
                  <a:pt x="21600" y="21600"/>
                </a:lnTo>
              </a:path>
            </a:pathLst>
          </a:custGeom>
          <a:noFill/>
          <a:ln w="19080">
            <a:solidFill>
              <a:schemeClr val="lt2"/>
            </a:solidFill>
            <a:round/>
            <a:headEnd len="med" type="oval" w="med"/>
            <a:tailEnd len="med" type="oval" w="med"/>
          </a:ln>
        </p:spPr>
        <p:style>
          <a:lnRef idx="0"/>
          <a:fillRef idx="0"/>
          <a:effectRef idx="0"/>
          <a:fontRef idx="minor"/>
        </p:style>
      </p:sp>
      <p:sp>
        <p:nvSpPr>
          <p:cNvPr id="378" name="CustomShape 19"/>
          <p:cNvSpPr/>
          <p:nvPr/>
        </p:nvSpPr>
        <p:spPr>
          <a:xfrm>
            <a:off x="6858000" y="822960"/>
            <a:ext cx="331200" cy="360"/>
          </a:xfrm>
          <a:custGeom>
            <a:avLst/>
            <a:gdLst/>
            <a:ahLst/>
            <a:rect l="l" t="t" r="r" b="b"/>
            <a:pathLst>
              <a:path w="21600" h="21600">
                <a:moveTo>
                  <a:pt x="0" y="0"/>
                </a:moveTo>
                <a:lnTo>
                  <a:pt x="21600" y="21600"/>
                </a:lnTo>
              </a:path>
            </a:pathLst>
          </a:custGeom>
          <a:noFill/>
          <a:ln w="19080">
            <a:solidFill>
              <a:schemeClr val="lt2"/>
            </a:solidFill>
            <a:round/>
          </a:ln>
        </p:spPr>
        <p:style>
          <a:lnRef idx="0"/>
          <a:fillRef idx="0"/>
          <a:effectRef idx="0"/>
          <a:fontRef idx="minor"/>
        </p:style>
      </p:sp>
      <p:sp>
        <p:nvSpPr>
          <p:cNvPr id="379" name="CustomShape 20"/>
          <p:cNvSpPr/>
          <p:nvPr/>
        </p:nvSpPr>
        <p:spPr>
          <a:xfrm>
            <a:off x="5486400" y="680400"/>
            <a:ext cx="1321200" cy="3243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600" spc="-1" strike="noStrike">
                <a:solidFill>
                  <a:srgbClr val="eeeeee"/>
                </a:solidFill>
                <a:latin typeface="Rajdhani"/>
                <a:ea typeface="Rajdhani"/>
              </a:rPr>
              <a:t>12/3/2022</a:t>
            </a:r>
            <a:endParaRPr b="0" lang="en-US" sz="1600" spc="-1" strike="noStrike">
              <a:latin typeface="Arial"/>
            </a:endParaRPr>
          </a:p>
        </p:txBody>
      </p:sp>
      <p:sp>
        <p:nvSpPr>
          <p:cNvPr id="380" name="CustomShape 21"/>
          <p:cNvSpPr/>
          <p:nvPr/>
        </p:nvSpPr>
        <p:spPr>
          <a:xfrm>
            <a:off x="7223760" y="365760"/>
            <a:ext cx="1823400" cy="13420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eeeeee"/>
                </a:solidFill>
                <a:latin typeface="Fira Sans Condensed Light"/>
                <a:ea typeface="Fira Sans Condensed Light"/>
              </a:rPr>
              <a:t>Try to collect whole genome family and apply the paternity test on, and collect rs numbers for relevance analysis</a:t>
            </a:r>
            <a:endParaRPr b="0" lang="en-US" sz="1400" spc="-1" strike="noStrike">
              <a:latin typeface="Arial"/>
            </a:endParaRPr>
          </a:p>
        </p:txBody>
      </p:sp>
      <p:sp>
        <p:nvSpPr>
          <p:cNvPr id="381" name="CustomShape 22"/>
          <p:cNvSpPr/>
          <p:nvPr/>
        </p:nvSpPr>
        <p:spPr>
          <a:xfrm>
            <a:off x="6894000" y="2190960"/>
            <a:ext cx="331200" cy="360"/>
          </a:xfrm>
          <a:custGeom>
            <a:avLst/>
            <a:gdLst/>
            <a:ahLst/>
            <a:rect l="l" t="t" r="r" b="b"/>
            <a:pathLst>
              <a:path w="21600" h="21600">
                <a:moveTo>
                  <a:pt x="0" y="0"/>
                </a:moveTo>
                <a:lnTo>
                  <a:pt x="21600" y="21600"/>
                </a:lnTo>
              </a:path>
            </a:pathLst>
          </a:custGeom>
          <a:noFill/>
          <a:ln w="19080">
            <a:solidFill>
              <a:schemeClr val="lt2"/>
            </a:solidFill>
            <a:round/>
          </a:ln>
        </p:spPr>
        <p:style>
          <a:lnRef idx="0"/>
          <a:fillRef idx="0"/>
          <a:effectRef idx="0"/>
          <a:fontRef idx="minor"/>
        </p:style>
      </p:sp>
      <p:sp>
        <p:nvSpPr>
          <p:cNvPr id="382" name="CustomShape 23"/>
          <p:cNvSpPr/>
          <p:nvPr/>
        </p:nvSpPr>
        <p:spPr>
          <a:xfrm>
            <a:off x="7364520" y="1920240"/>
            <a:ext cx="1321200" cy="5587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600" spc="-1" strike="noStrike">
                <a:solidFill>
                  <a:srgbClr val="eeeeee"/>
                </a:solidFill>
                <a:latin typeface="Rajdhani"/>
                <a:ea typeface="Rajdhani"/>
              </a:rPr>
              <a:t>Start of April</a:t>
            </a:r>
            <a:endParaRPr b="0" lang="en-US" sz="1600" spc="-1" strike="noStrike">
              <a:latin typeface="Arial"/>
            </a:endParaRPr>
          </a:p>
        </p:txBody>
      </p:sp>
      <p:sp>
        <p:nvSpPr>
          <p:cNvPr id="383" name="CustomShape 24"/>
          <p:cNvSpPr/>
          <p:nvPr/>
        </p:nvSpPr>
        <p:spPr>
          <a:xfrm>
            <a:off x="7315200" y="2546280"/>
            <a:ext cx="1644840" cy="15508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eeeeee"/>
                </a:solidFill>
                <a:latin typeface="Fira Sans Condensed Light"/>
                <a:ea typeface="Fira Sans Condensed Light"/>
              </a:rPr>
              <a:t>Get relevance between new child and all fathers we have using rs numbers and whole genome</a:t>
            </a:r>
            <a:endParaRPr b="0" lang="en-US" sz="1400" spc="-1" strike="noStrike">
              <a:latin typeface="Arial"/>
            </a:endParaRPr>
          </a:p>
        </p:txBody>
      </p:sp>
      <p:sp>
        <p:nvSpPr>
          <p:cNvPr id="384" name="CustomShape 25"/>
          <p:cNvSpPr/>
          <p:nvPr/>
        </p:nvSpPr>
        <p:spPr>
          <a:xfrm>
            <a:off x="6894000" y="3306960"/>
            <a:ext cx="331200" cy="360"/>
          </a:xfrm>
          <a:custGeom>
            <a:avLst/>
            <a:gdLst/>
            <a:ahLst/>
            <a:rect l="l" t="t" r="r" b="b"/>
            <a:pathLst>
              <a:path w="21600" h="21600">
                <a:moveTo>
                  <a:pt x="0" y="0"/>
                </a:moveTo>
                <a:lnTo>
                  <a:pt x="21600" y="21600"/>
                </a:lnTo>
              </a:path>
            </a:pathLst>
          </a:custGeom>
          <a:noFill/>
          <a:ln w="19080">
            <a:solidFill>
              <a:schemeClr val="lt2"/>
            </a:solidFill>
            <a:round/>
          </a:ln>
        </p:spPr>
        <p:style>
          <a:lnRef idx="0"/>
          <a:fillRef idx="0"/>
          <a:effectRef idx="0"/>
          <a:fontRef idx="minor"/>
        </p:style>
      </p:sp>
      <p:sp>
        <p:nvSpPr>
          <p:cNvPr id="385" name="CustomShape 26"/>
          <p:cNvSpPr/>
          <p:nvPr/>
        </p:nvSpPr>
        <p:spPr>
          <a:xfrm>
            <a:off x="5444280" y="3003480"/>
            <a:ext cx="1321200" cy="5587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600" spc="-1" strike="noStrike">
                <a:solidFill>
                  <a:srgbClr val="eeeeee"/>
                </a:solidFill>
                <a:latin typeface="Rajdhani"/>
                <a:ea typeface="Rajdhani"/>
              </a:rPr>
              <a:t>Middle of April</a:t>
            </a:r>
            <a:endParaRPr b="0" lang="en-US" sz="1600" spc="-1" strike="noStrike">
              <a:latin typeface="Arial"/>
            </a:endParaRPr>
          </a:p>
        </p:txBody>
      </p:sp>
      <p:sp>
        <p:nvSpPr>
          <p:cNvPr id="386" name="CustomShape 27"/>
          <p:cNvSpPr/>
          <p:nvPr/>
        </p:nvSpPr>
        <p:spPr>
          <a:xfrm>
            <a:off x="5212080" y="1371600"/>
            <a:ext cx="1644840" cy="13420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eeeeee"/>
                </a:solidFill>
                <a:latin typeface="Fira Sans Condensed Light"/>
                <a:ea typeface="Fira Sans Condensed Light"/>
              </a:rPr>
              <a:t>Get the STR for each chromosome and compare between father and child</a:t>
            </a:r>
            <a:endParaRPr b="0" lang="en-US" sz="1400" spc="-1" strike="noStrike">
              <a:latin typeface="Arial"/>
            </a:endParaRPr>
          </a:p>
        </p:txBody>
      </p:sp>
      <p:sp>
        <p:nvSpPr>
          <p:cNvPr id="387" name="CustomShape 28"/>
          <p:cNvSpPr/>
          <p:nvPr/>
        </p:nvSpPr>
        <p:spPr>
          <a:xfrm>
            <a:off x="6894000" y="4530960"/>
            <a:ext cx="331200" cy="360"/>
          </a:xfrm>
          <a:custGeom>
            <a:avLst/>
            <a:gdLst/>
            <a:ahLst/>
            <a:rect l="l" t="t" r="r" b="b"/>
            <a:pathLst>
              <a:path w="21600" h="21600">
                <a:moveTo>
                  <a:pt x="0" y="0"/>
                </a:moveTo>
                <a:lnTo>
                  <a:pt x="21600" y="21600"/>
                </a:lnTo>
              </a:path>
            </a:pathLst>
          </a:custGeom>
          <a:noFill/>
          <a:ln w="19080">
            <a:solidFill>
              <a:schemeClr val="lt2"/>
            </a:solidFill>
            <a:round/>
          </a:ln>
        </p:spPr>
        <p:style>
          <a:lnRef idx="0"/>
          <a:fillRef idx="0"/>
          <a:effectRef idx="0"/>
          <a:fontRef idx="minor"/>
        </p:style>
      </p:sp>
      <p:sp>
        <p:nvSpPr>
          <p:cNvPr id="388" name="CustomShape 29"/>
          <p:cNvSpPr/>
          <p:nvPr/>
        </p:nvSpPr>
        <p:spPr>
          <a:xfrm>
            <a:off x="5480280" y="4214520"/>
            <a:ext cx="1321200" cy="5587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600" spc="-1" strike="noStrike">
                <a:solidFill>
                  <a:srgbClr val="eeeeee"/>
                </a:solidFill>
                <a:latin typeface="Rajdhani"/>
                <a:ea typeface="Rajdhani"/>
              </a:rPr>
              <a:t>End of April</a:t>
            </a:r>
            <a:endParaRPr b="0" lang="en-US" sz="1600" spc="-1" strike="noStrike">
              <a:latin typeface="Arial"/>
            </a:endParaRPr>
          </a:p>
        </p:txBody>
      </p:sp>
      <p:sp>
        <p:nvSpPr>
          <p:cNvPr id="389" name="CustomShape 30"/>
          <p:cNvSpPr/>
          <p:nvPr/>
        </p:nvSpPr>
        <p:spPr>
          <a:xfrm>
            <a:off x="7315200" y="4189680"/>
            <a:ext cx="1644840" cy="7304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eeeeee"/>
                </a:solidFill>
                <a:latin typeface="Fira Sans Condensed Light"/>
                <a:ea typeface="Fira Sans Condensed Light"/>
              </a:rPr>
              <a:t>Finish the prototype of our system</a:t>
            </a:r>
            <a:endParaRPr b="0" lang="en-US" sz="1400" spc="-1" strike="noStrike">
              <a:latin typeface="Arial"/>
            </a:endParaRPr>
          </a:p>
        </p:txBody>
      </p:sp>
      <p:sp>
        <p:nvSpPr>
          <p:cNvPr id="390" name="Line 31"/>
          <p:cNvSpPr/>
          <p:nvPr/>
        </p:nvSpPr>
        <p:spPr>
          <a:xfrm>
            <a:off x="5033160" y="5040"/>
            <a:ext cx="0" cy="5138280"/>
          </a:xfrm>
          <a:prstGeom prst="line">
            <a:avLst/>
          </a:prstGeom>
          <a:ln>
            <a:solidFill>
              <a:srgbClr val="ffffff"/>
            </a:solidFill>
          </a:ln>
        </p:spPr>
        <p:style>
          <a:lnRef idx="0"/>
          <a:fillRef idx="0"/>
          <a:effectRef idx="0"/>
          <a:fontRef idx="minor"/>
        </p:style>
      </p:sp>
      <p:sp>
        <p:nvSpPr>
          <p:cNvPr id="391" name="CustomShape 32"/>
          <p:cNvSpPr/>
          <p:nvPr/>
        </p:nvSpPr>
        <p:spPr>
          <a:xfrm>
            <a:off x="74520" y="4622760"/>
            <a:ext cx="71244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3f3f3"/>
                </a:solidFill>
                <a:latin typeface="Arial"/>
                <a:ea typeface="DejaVu Sans"/>
              </a:rPr>
              <a:t>18</a:t>
            </a:r>
            <a:endParaRPr b="0" lang="en-US" sz="1800" spc="-1" strike="noStrike">
              <a:latin typeface="Arial"/>
            </a:endParaRPr>
          </a:p>
        </p:txBody>
      </p:sp>
    </p:spTree>
  </p:cSld>
  <p:transition spd="slow">
    <p:push dir="u"/>
  </p:transition>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2" name="CustomShape 1"/>
          <p:cNvSpPr/>
          <p:nvPr/>
        </p:nvSpPr>
        <p:spPr>
          <a:xfrm>
            <a:off x="91440" y="91440"/>
            <a:ext cx="5193000" cy="63432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1" lang="en-US" sz="3200" spc="-1" strike="noStrike">
                <a:solidFill>
                  <a:srgbClr val="f3f3f3"/>
                </a:solidFill>
                <a:latin typeface="Rajdhani"/>
                <a:ea typeface="Fira Sans Condensed Light"/>
              </a:rPr>
              <a:t>Live Demo</a:t>
            </a:r>
            <a:endParaRPr b="0" lang="en-US" sz="3200" spc="-1" strike="noStrike">
              <a:latin typeface="Arial"/>
            </a:endParaRPr>
          </a:p>
        </p:txBody>
      </p:sp>
      <p:sp>
        <p:nvSpPr>
          <p:cNvPr id="393" name="CustomShape 2"/>
          <p:cNvSpPr/>
          <p:nvPr/>
        </p:nvSpPr>
        <p:spPr>
          <a:xfrm>
            <a:off x="74520" y="4622760"/>
            <a:ext cx="71244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3f3f3"/>
                </a:solidFill>
                <a:latin typeface="Arial"/>
                <a:ea typeface="DejaVu Sans"/>
              </a:rPr>
              <a:t>19</a:t>
            </a:r>
            <a:endParaRPr b="0" lang="en-US" sz="1800" spc="-1" strike="noStrike">
              <a:latin typeface="Arial"/>
            </a:endParaRPr>
          </a:p>
        </p:txBody>
      </p:sp>
    </p:spTree>
  </p:cSld>
  <p:transition spd="slow">
    <p:push dir="u"/>
  </p:transition>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4" name="CustomShape 1"/>
          <p:cNvSpPr/>
          <p:nvPr/>
        </p:nvSpPr>
        <p:spPr>
          <a:xfrm>
            <a:off x="2502720" y="1108800"/>
            <a:ext cx="4017960" cy="146052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pPr>
            <a:r>
              <a:rPr b="1" lang="en-US" sz="4800" spc="-1" strike="noStrike">
                <a:solidFill>
                  <a:srgbClr val="f3f3f3"/>
                </a:solidFill>
                <a:latin typeface="Rajdhani"/>
                <a:ea typeface="Rajdhani"/>
              </a:rPr>
              <a:t>THANK You!</a:t>
            </a:r>
            <a:endParaRPr b="0" lang="en-US" sz="4800" spc="-1" strike="noStrike">
              <a:latin typeface="Arial"/>
            </a:endParaRPr>
          </a:p>
        </p:txBody>
      </p:sp>
      <p:sp>
        <p:nvSpPr>
          <p:cNvPr id="395" name="CustomShape 2"/>
          <p:cNvSpPr/>
          <p:nvPr/>
        </p:nvSpPr>
        <p:spPr>
          <a:xfrm>
            <a:off x="2562120" y="2571840"/>
            <a:ext cx="4017960" cy="120168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1400" spc="-1" strike="noStrike">
                <a:solidFill>
                  <a:srgbClr val="f3f3f3"/>
                </a:solidFill>
                <a:latin typeface="Fira Sans Condensed Light"/>
                <a:ea typeface="Fira Sans Condensed Light"/>
              </a:rPr>
              <a:t>Do you have any questions? </a:t>
            </a:r>
            <a:r>
              <a:rPr b="0" lang="en" sz="1400" spc="-1" strike="noStrike">
                <a:solidFill>
                  <a:srgbClr val="f3f3f3"/>
                </a:solidFill>
                <a:latin typeface="Wingdings"/>
                <a:ea typeface="Fira Sans Condensed Light"/>
              </a:rPr>
              <a:t></a:t>
            </a:r>
            <a:endParaRPr b="0" lang="en-US" sz="1400" spc="-1" strike="noStrike">
              <a:latin typeface="Arial"/>
            </a:endParaRPr>
          </a:p>
          <a:p>
            <a:pPr algn="ctr">
              <a:lnSpc>
                <a:spcPct val="100000"/>
              </a:lnSpc>
              <a:tabLst>
                <a:tab algn="l" pos="0"/>
              </a:tabLst>
            </a:pPr>
            <a:endParaRPr b="0" lang="en-US" sz="1400" spc="-1" strike="noStrike">
              <a:latin typeface="Arial"/>
            </a:endParaRPr>
          </a:p>
        </p:txBody>
      </p:sp>
    </p:spTree>
  </p:cSld>
  <p:transition spd="slow">
    <p:push dir="u"/>
  </p:transition>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72" name="CustomShape 1"/>
          <p:cNvSpPr/>
          <p:nvPr/>
        </p:nvSpPr>
        <p:spPr>
          <a:xfrm>
            <a:off x="651240" y="513360"/>
            <a:ext cx="4091760" cy="63432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1" lang="en-US" sz="3200" spc="-1" strike="noStrike">
                <a:solidFill>
                  <a:srgbClr val="f3f3f3"/>
                </a:solidFill>
                <a:latin typeface="Rajdhani"/>
                <a:ea typeface="Fira Sans Condensed Light"/>
              </a:rPr>
              <a:t>Introduction</a:t>
            </a:r>
            <a:r>
              <a:rPr b="1" lang="en-US" sz="3200" spc="-1" strike="noStrike">
                <a:solidFill>
                  <a:srgbClr val="f3f3f3"/>
                </a:solidFill>
                <a:latin typeface="Fira Sans Condensed Light"/>
                <a:ea typeface="Fira Sans Condensed Light"/>
              </a:rPr>
              <a:t> </a:t>
            </a:r>
            <a:endParaRPr b="0" lang="en-US" sz="3200" spc="-1" strike="noStrike">
              <a:latin typeface="Arial"/>
            </a:endParaRPr>
          </a:p>
        </p:txBody>
      </p:sp>
      <p:pic>
        <p:nvPicPr>
          <p:cNvPr id="273" name="Picture 16" descr=""/>
          <p:cNvPicPr/>
          <p:nvPr/>
        </p:nvPicPr>
        <p:blipFill>
          <a:blip r:embed="rId2"/>
          <a:stretch/>
        </p:blipFill>
        <p:spPr>
          <a:xfrm>
            <a:off x="5819040" y="377280"/>
            <a:ext cx="3135960" cy="2311560"/>
          </a:xfrm>
          <a:prstGeom prst="rect">
            <a:avLst/>
          </a:prstGeom>
          <a:ln>
            <a:noFill/>
          </a:ln>
          <a:effectLst>
            <a:softEdge rad="112500"/>
          </a:effectLst>
        </p:spPr>
      </p:pic>
      <p:pic>
        <p:nvPicPr>
          <p:cNvPr id="274" name="Picture 17" descr=""/>
          <p:cNvPicPr/>
          <p:nvPr/>
        </p:nvPicPr>
        <p:blipFill>
          <a:blip r:embed="rId3"/>
          <a:stretch/>
        </p:blipFill>
        <p:spPr>
          <a:xfrm>
            <a:off x="5819040" y="2766960"/>
            <a:ext cx="3135960" cy="2277360"/>
          </a:xfrm>
          <a:prstGeom prst="rect">
            <a:avLst/>
          </a:prstGeom>
          <a:ln>
            <a:noFill/>
          </a:ln>
          <a:effectLst>
            <a:softEdge rad="112500"/>
          </a:effectLst>
        </p:spPr>
      </p:pic>
      <p:sp>
        <p:nvSpPr>
          <p:cNvPr id="275" name="CustomShape 2"/>
          <p:cNvSpPr/>
          <p:nvPr/>
        </p:nvSpPr>
        <p:spPr>
          <a:xfrm>
            <a:off x="219600" y="1225800"/>
            <a:ext cx="5569920" cy="2606040"/>
          </a:xfrm>
          <a:prstGeom prst="rect">
            <a:avLst/>
          </a:prstGeom>
          <a:solidFill>
            <a:srgbClr val="0c343d">
              <a:alpha val="57000"/>
            </a:srgbClr>
          </a:solidFill>
          <a:ln>
            <a:noFill/>
          </a:ln>
        </p:spPr>
        <p:style>
          <a:lnRef idx="0"/>
          <a:fillRef idx="0"/>
          <a:effectRef idx="0"/>
          <a:fontRef idx="minor"/>
        </p:style>
        <p:txBody>
          <a:bodyPr lIns="234000" rIns="234000" tIns="234000" bIns="91440">
            <a:noAutofit/>
          </a:bodyPr>
          <a:p>
            <a:pPr>
              <a:lnSpc>
                <a:spcPct val="100000"/>
              </a:lnSpc>
            </a:pPr>
            <a:br/>
            <a:r>
              <a:rPr b="0" lang="en-US" sz="1400" spc="-1" strike="noStrike">
                <a:solidFill>
                  <a:srgbClr val="ffffff"/>
                </a:solidFill>
                <a:latin typeface="Fira Sans Condensed Light"/>
                <a:ea typeface="Arial"/>
              </a:rPr>
              <a:t>DNA</a:t>
            </a:r>
            <a:endParaRPr b="0" lang="en-US" sz="1400" spc="-1" strike="noStrike">
              <a:latin typeface="Arial"/>
            </a:endParaRPr>
          </a:p>
          <a:p>
            <a:pPr>
              <a:lnSpc>
                <a:spcPct val="100000"/>
              </a:lnSpc>
            </a:pPr>
            <a:r>
              <a:rPr b="0" lang="en-US" sz="1400" spc="-1" strike="noStrike">
                <a:solidFill>
                  <a:srgbClr val="f3f3f3"/>
                </a:solidFill>
                <a:latin typeface="Fira Sans Condensed Light"/>
                <a:ea typeface="Arial"/>
              </a:rPr>
              <a:t>DNA molecules allow some of our characteristics to be passed down from our generation to the next (our children)</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en-US" sz="1400" spc="-1" strike="noStrike">
                <a:solidFill>
                  <a:srgbClr val="ffffff"/>
                </a:solidFill>
                <a:latin typeface="Fira Sans Condensed Light"/>
                <a:ea typeface="Arial"/>
              </a:rPr>
              <a:t>Genes →Genes are passed from parents to offspring and contain the information needed to specify traits(qualities). Genes contains a subset of the DNA and this subset is (A, T, C, G).  </a:t>
            </a:r>
            <a:endParaRPr b="0" lang="en-US" sz="1400" spc="-1" strike="noStrike">
              <a:latin typeface="Arial"/>
            </a:endParaRPr>
          </a:p>
          <a:p>
            <a:pPr>
              <a:lnSpc>
                <a:spcPct val="100000"/>
              </a:lnSpc>
            </a:pPr>
            <a:endParaRPr b="0" lang="en-US" sz="1400" spc="-1" strike="noStrike">
              <a:latin typeface="Arial"/>
            </a:endParaRPr>
          </a:p>
          <a:p>
            <a:pPr>
              <a:lnSpc>
                <a:spcPct val="100000"/>
              </a:lnSpc>
            </a:pPr>
            <a:endParaRPr b="0" lang="en-US" sz="1400" spc="-1" strike="noStrike">
              <a:latin typeface="Arial"/>
            </a:endParaRPr>
          </a:p>
          <a:p>
            <a:pPr>
              <a:lnSpc>
                <a:spcPct val="100000"/>
              </a:lnSpc>
            </a:pPr>
            <a:endParaRPr b="0" lang="en-US" sz="1400" spc="-1" strike="noStrike">
              <a:latin typeface="Arial"/>
            </a:endParaRPr>
          </a:p>
          <a:p>
            <a:pPr>
              <a:lnSpc>
                <a:spcPct val="100000"/>
              </a:lnSpc>
            </a:pPr>
            <a:endParaRPr b="0" lang="en-US" sz="1400" spc="-1" strike="noStrike">
              <a:latin typeface="Arial"/>
            </a:endParaRPr>
          </a:p>
        </p:txBody>
      </p:sp>
      <p:sp>
        <p:nvSpPr>
          <p:cNvPr id="276" name="CustomShape 3"/>
          <p:cNvSpPr/>
          <p:nvPr/>
        </p:nvSpPr>
        <p:spPr>
          <a:xfrm>
            <a:off x="74520" y="4622760"/>
            <a:ext cx="71244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3f3f3"/>
                </a:solidFill>
                <a:latin typeface="Arial"/>
                <a:ea typeface="DejaVu Sans"/>
              </a:rPr>
              <a:t>1</a:t>
            </a:r>
            <a:endParaRPr b="0" lang="en-US" sz="1800" spc="-1" strike="noStrike">
              <a:latin typeface="Arial"/>
            </a:endParaRPr>
          </a:p>
        </p:txBody>
      </p:sp>
    </p:spTree>
  </p:cSld>
  <p:transition spd="slow">
    <p:push dir="u"/>
  </p:transition>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CustomShape 1"/>
          <p:cNvSpPr/>
          <p:nvPr/>
        </p:nvSpPr>
        <p:spPr>
          <a:xfrm>
            <a:off x="2968560" y="1204200"/>
            <a:ext cx="2945160" cy="965160"/>
          </a:xfrm>
          <a:prstGeom prst="rect">
            <a:avLst/>
          </a:prstGeom>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ffffff"/>
                </a:solidFill>
                <a:latin typeface="Arial"/>
                <a:ea typeface="DejaVu Sans"/>
              </a:rPr>
              <a:t>Paternity Testing </a:t>
            </a:r>
            <a:endParaRPr b="0" lang="en-US" sz="1800" spc="-1" strike="noStrike">
              <a:latin typeface="Arial"/>
            </a:endParaRPr>
          </a:p>
        </p:txBody>
      </p:sp>
      <p:sp>
        <p:nvSpPr>
          <p:cNvPr id="278" name="CustomShape 2"/>
          <p:cNvSpPr/>
          <p:nvPr/>
        </p:nvSpPr>
        <p:spPr>
          <a:xfrm>
            <a:off x="665280" y="395640"/>
            <a:ext cx="4091760" cy="63432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1" lang="en-US" sz="3200" spc="-1" strike="noStrike">
                <a:solidFill>
                  <a:srgbClr val="f3f3f3"/>
                </a:solidFill>
                <a:latin typeface="Rajdhani"/>
                <a:ea typeface="Fira Sans Condensed Light"/>
              </a:rPr>
              <a:t>Introduction</a:t>
            </a:r>
            <a:r>
              <a:rPr b="1" lang="en-US" sz="3200" spc="-1" strike="noStrike">
                <a:solidFill>
                  <a:srgbClr val="f3f3f3"/>
                </a:solidFill>
                <a:latin typeface="Fira Sans Condensed Light"/>
                <a:ea typeface="Fira Sans Condensed Light"/>
              </a:rPr>
              <a:t> </a:t>
            </a:r>
            <a:endParaRPr b="0" lang="en-US" sz="3200" spc="-1" strike="noStrike">
              <a:latin typeface="Arial"/>
            </a:endParaRPr>
          </a:p>
        </p:txBody>
      </p:sp>
      <p:sp>
        <p:nvSpPr>
          <p:cNvPr id="279" name="CustomShape 3"/>
          <p:cNvSpPr/>
          <p:nvPr/>
        </p:nvSpPr>
        <p:spPr>
          <a:xfrm>
            <a:off x="5954760" y="2215440"/>
            <a:ext cx="868320" cy="950040"/>
          </a:xfrm>
          <a:custGeom>
            <a:avLst/>
            <a:gdLst/>
            <a:ahLst/>
            <a:rect l="l" t="t" r="r" b="b"/>
            <a:pathLst>
              <a:path w="21600" h="21600">
                <a:moveTo>
                  <a:pt x="0" y="0"/>
                </a:moveTo>
                <a:lnTo>
                  <a:pt x="21600" y="21600"/>
                </a:lnTo>
              </a:path>
            </a:pathLst>
          </a:custGeom>
          <a:noFill/>
          <a:ln>
            <a:solidFill>
              <a:srgbClr val="00bead"/>
            </a:solidFill>
            <a:tailEnd len="med" type="triangle" w="med"/>
          </a:ln>
        </p:spPr>
        <p:style>
          <a:lnRef idx="1">
            <a:schemeClr val="accent6"/>
          </a:lnRef>
          <a:fillRef idx="0">
            <a:schemeClr val="accent6"/>
          </a:fillRef>
          <a:effectRef idx="0">
            <a:schemeClr val="accent6"/>
          </a:effectRef>
          <a:fontRef idx="minor"/>
        </p:style>
      </p:sp>
      <p:sp>
        <p:nvSpPr>
          <p:cNvPr id="280" name="CustomShape 4"/>
          <p:cNvSpPr/>
          <p:nvPr/>
        </p:nvSpPr>
        <p:spPr>
          <a:xfrm flipH="1">
            <a:off x="2094840" y="2170800"/>
            <a:ext cx="870840" cy="994680"/>
          </a:xfrm>
          <a:custGeom>
            <a:avLst/>
            <a:gdLst/>
            <a:ahLst/>
            <a:rect l="l" t="t" r="r" b="b"/>
            <a:pathLst>
              <a:path w="21600" h="21600">
                <a:moveTo>
                  <a:pt x="0" y="0"/>
                </a:moveTo>
                <a:lnTo>
                  <a:pt x="21600" y="21600"/>
                </a:lnTo>
              </a:path>
            </a:pathLst>
          </a:custGeom>
          <a:noFill/>
          <a:ln>
            <a:solidFill>
              <a:srgbClr val="00bead"/>
            </a:solidFill>
            <a:tailEnd len="med" type="triangle" w="med"/>
          </a:ln>
        </p:spPr>
        <p:style>
          <a:lnRef idx="1">
            <a:schemeClr val="accent6"/>
          </a:lnRef>
          <a:fillRef idx="0">
            <a:schemeClr val="accent6"/>
          </a:fillRef>
          <a:effectRef idx="0">
            <a:schemeClr val="accent6"/>
          </a:effectRef>
          <a:fontRef idx="minor"/>
        </p:style>
      </p:sp>
      <p:sp>
        <p:nvSpPr>
          <p:cNvPr id="281" name="CustomShape 5"/>
          <p:cNvSpPr/>
          <p:nvPr/>
        </p:nvSpPr>
        <p:spPr>
          <a:xfrm>
            <a:off x="623160" y="3166920"/>
            <a:ext cx="2945160" cy="965160"/>
          </a:xfrm>
          <a:prstGeom prst="rect">
            <a:avLst/>
          </a:prstGeom>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ffffff"/>
                </a:solidFill>
                <a:latin typeface="Arial"/>
                <a:ea typeface="DejaVu Sans"/>
              </a:rPr>
              <a:t>Rs numbers using Mendelian’s Law</a:t>
            </a:r>
            <a:endParaRPr b="0" lang="en-US" sz="1800" spc="-1" strike="noStrike">
              <a:latin typeface="Arial"/>
            </a:endParaRPr>
          </a:p>
        </p:txBody>
      </p:sp>
      <p:sp>
        <p:nvSpPr>
          <p:cNvPr id="282" name="CustomShape 6"/>
          <p:cNvSpPr/>
          <p:nvPr/>
        </p:nvSpPr>
        <p:spPr>
          <a:xfrm>
            <a:off x="5574240" y="3166920"/>
            <a:ext cx="2945160" cy="965160"/>
          </a:xfrm>
          <a:prstGeom prst="rect">
            <a:avLst/>
          </a:prstGeom>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ffffff"/>
                </a:solidFill>
                <a:latin typeface="Arial"/>
                <a:ea typeface="DejaVu Sans"/>
              </a:rPr>
              <a:t>Whole Genome using Short tandem repeat</a:t>
            </a:r>
            <a:endParaRPr b="0" lang="en-US" sz="1800" spc="-1" strike="noStrike">
              <a:latin typeface="Arial"/>
            </a:endParaRPr>
          </a:p>
          <a:p>
            <a:pPr algn="ctr">
              <a:lnSpc>
                <a:spcPct val="100000"/>
              </a:lnSpc>
            </a:pPr>
            <a:r>
              <a:rPr b="0" lang="en-US" sz="1800" spc="-1" strike="noStrike">
                <a:solidFill>
                  <a:srgbClr val="ffffff"/>
                </a:solidFill>
                <a:latin typeface="Arial"/>
                <a:ea typeface="DejaVu Sans"/>
              </a:rPr>
              <a:t>Algorithm</a:t>
            </a:r>
            <a:endParaRPr b="0" lang="en-US" sz="1800" spc="-1" strike="noStrike">
              <a:latin typeface="Arial"/>
            </a:endParaRPr>
          </a:p>
        </p:txBody>
      </p:sp>
      <p:sp>
        <p:nvSpPr>
          <p:cNvPr id="283" name="CustomShape 7"/>
          <p:cNvSpPr/>
          <p:nvPr/>
        </p:nvSpPr>
        <p:spPr>
          <a:xfrm>
            <a:off x="74520" y="4622760"/>
            <a:ext cx="71244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3f3f3"/>
                </a:solidFill>
                <a:latin typeface="Arial"/>
                <a:ea typeface="DejaVu Sans"/>
              </a:rPr>
              <a:t>2</a:t>
            </a:r>
            <a:endParaRPr b="0" lang="en-US" sz="1800" spc="-1" strike="noStrike">
              <a:latin typeface="Arial"/>
            </a:endParaRPr>
          </a:p>
        </p:txBody>
      </p:sp>
    </p:spTree>
  </p:cSld>
  <p:transition spd="slow">
    <p:push dir="u"/>
  </p:transition>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CustomShape 1"/>
          <p:cNvSpPr/>
          <p:nvPr/>
        </p:nvSpPr>
        <p:spPr>
          <a:xfrm>
            <a:off x="637560" y="547920"/>
            <a:ext cx="4091760" cy="63432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1" lang="en-US" sz="3200" spc="-1" strike="noStrike">
                <a:solidFill>
                  <a:srgbClr val="f3f3f3"/>
                </a:solidFill>
                <a:latin typeface="Rajdhani"/>
                <a:ea typeface="Fira Sans Condensed Light"/>
              </a:rPr>
              <a:t>Introduction </a:t>
            </a:r>
            <a:endParaRPr b="0" lang="en-US" sz="3200" spc="-1" strike="noStrike">
              <a:latin typeface="Arial"/>
            </a:endParaRPr>
          </a:p>
        </p:txBody>
      </p:sp>
      <p:graphicFrame>
        <p:nvGraphicFramePr>
          <p:cNvPr id="285" name="Table 2"/>
          <p:cNvGraphicFramePr/>
          <p:nvPr/>
        </p:nvGraphicFramePr>
        <p:xfrm>
          <a:off x="637560" y="4249440"/>
          <a:ext cx="7543800" cy="741240"/>
        </p:xfrm>
        <a:graphic>
          <a:graphicData uri="http://schemas.openxmlformats.org/drawingml/2006/table">
            <a:tbl>
              <a:tblPr/>
              <a:tblGrid>
                <a:gridCol w="1257120"/>
                <a:gridCol w="1257120"/>
                <a:gridCol w="1257120"/>
                <a:gridCol w="1257120"/>
                <a:gridCol w="1257120"/>
                <a:gridCol w="1258560"/>
              </a:tblGrid>
              <a:tr h="370800">
                <a:tc>
                  <a:txBody>
                    <a:bodyPr>
                      <a:noAutofit/>
                    </a:bodyPr>
                    <a:p>
                      <a:pPr>
                        <a:lnSpc>
                          <a:spcPct val="100000"/>
                        </a:lnSpc>
                      </a:pPr>
                      <a:r>
                        <a:rPr b="1" lang="en-US" sz="1400" spc="-1" strike="noStrike">
                          <a:solidFill>
                            <a:srgbClr val="00c3b1"/>
                          </a:solidFill>
                          <a:latin typeface="Arial"/>
                          <a:ea typeface="Arial"/>
                        </a:rPr>
                        <a:t>RsNumber</a:t>
                      </a:r>
                      <a:endParaRPr b="0" lang="en-US" sz="1400" spc="-1" strike="noStrike">
                        <a:latin typeface="Arial"/>
                      </a:endParaRPr>
                    </a:p>
                  </a:txBody>
                  <a:tcPr marL="91440" marR="91440">
                    <a:lnL w="9360">
                      <a:solidFill>
                        <a:srgbClr val="0a333c"/>
                      </a:solidFill>
                    </a:lnL>
                    <a:lnR w="9360">
                      <a:solidFill>
                        <a:srgbClr val="0a333c"/>
                      </a:solidFill>
                    </a:lnR>
                    <a:lnT w="9360">
                      <a:solidFill>
                        <a:srgbClr val="0a333c"/>
                      </a:solidFill>
                    </a:lnT>
                    <a:lnB w="25200">
                      <a:solidFill>
                        <a:srgbClr val="00c3b1"/>
                      </a:solidFill>
                    </a:lnB>
                    <a:solidFill>
                      <a:srgbClr val="0c343d"/>
                    </a:solidFill>
                  </a:tcPr>
                </a:tc>
                <a:tc>
                  <a:txBody>
                    <a:bodyPr>
                      <a:noAutofit/>
                    </a:bodyPr>
                    <a:p>
                      <a:pPr>
                        <a:lnSpc>
                          <a:spcPct val="100000"/>
                        </a:lnSpc>
                      </a:pPr>
                      <a:r>
                        <a:rPr b="1" lang="en-US" sz="1400" spc="-1" strike="noStrike">
                          <a:solidFill>
                            <a:srgbClr val="00c3b1"/>
                          </a:solidFill>
                          <a:latin typeface="Arial"/>
                          <a:ea typeface="Arial"/>
                        </a:rPr>
                        <a:t>Father</a:t>
                      </a:r>
                      <a:endParaRPr b="0" lang="en-US" sz="1400" spc="-1" strike="noStrike">
                        <a:latin typeface="Arial"/>
                      </a:endParaRPr>
                    </a:p>
                  </a:txBody>
                  <a:tcPr marL="91440" marR="91440">
                    <a:lnL w="9360">
                      <a:solidFill>
                        <a:srgbClr val="0a333c"/>
                      </a:solidFill>
                    </a:lnL>
                    <a:lnR w="9360">
                      <a:solidFill>
                        <a:srgbClr val="0a333c"/>
                      </a:solidFill>
                    </a:lnR>
                    <a:lnT w="9360">
                      <a:solidFill>
                        <a:srgbClr val="0a333c"/>
                      </a:solidFill>
                    </a:lnT>
                    <a:lnB w="25200">
                      <a:solidFill>
                        <a:srgbClr val="00c3b1"/>
                      </a:solidFill>
                    </a:lnB>
                    <a:solidFill>
                      <a:srgbClr val="0c343d"/>
                    </a:solidFill>
                  </a:tcPr>
                </a:tc>
                <a:tc>
                  <a:txBody>
                    <a:bodyPr>
                      <a:noAutofit/>
                    </a:bodyPr>
                    <a:p>
                      <a:pPr>
                        <a:lnSpc>
                          <a:spcPct val="100000"/>
                        </a:lnSpc>
                      </a:pPr>
                      <a:r>
                        <a:rPr b="1" lang="en-US" sz="1400" spc="-1" strike="noStrike">
                          <a:solidFill>
                            <a:srgbClr val="00c3b1"/>
                          </a:solidFill>
                          <a:latin typeface="Arial"/>
                          <a:ea typeface="Arial"/>
                        </a:rPr>
                        <a:t>Mother</a:t>
                      </a:r>
                      <a:endParaRPr b="0" lang="en-US" sz="1400" spc="-1" strike="noStrike">
                        <a:latin typeface="Arial"/>
                      </a:endParaRPr>
                    </a:p>
                  </a:txBody>
                  <a:tcPr marL="91440" marR="91440">
                    <a:lnL w="9360">
                      <a:solidFill>
                        <a:srgbClr val="0a333c"/>
                      </a:solidFill>
                    </a:lnL>
                    <a:lnR w="9360">
                      <a:solidFill>
                        <a:srgbClr val="0a333c"/>
                      </a:solidFill>
                    </a:lnR>
                    <a:lnT w="9360">
                      <a:solidFill>
                        <a:srgbClr val="0a333c"/>
                      </a:solidFill>
                    </a:lnT>
                    <a:lnB w="25200">
                      <a:solidFill>
                        <a:srgbClr val="00c3b1"/>
                      </a:solidFill>
                    </a:lnB>
                    <a:solidFill>
                      <a:srgbClr val="0c343d"/>
                    </a:solidFill>
                  </a:tcPr>
                </a:tc>
                <a:tc>
                  <a:txBody>
                    <a:bodyPr>
                      <a:noAutofit/>
                    </a:bodyPr>
                    <a:p>
                      <a:pPr>
                        <a:lnSpc>
                          <a:spcPct val="100000"/>
                        </a:lnSpc>
                      </a:pPr>
                      <a:r>
                        <a:rPr b="1" lang="en-US" sz="1400" spc="-1" strike="noStrike">
                          <a:solidFill>
                            <a:srgbClr val="00c3b1"/>
                          </a:solidFill>
                          <a:latin typeface="Arial"/>
                          <a:ea typeface="Arial"/>
                        </a:rPr>
                        <a:t>Child1</a:t>
                      </a:r>
                      <a:endParaRPr b="0" lang="en-US" sz="1400" spc="-1" strike="noStrike">
                        <a:latin typeface="Arial"/>
                      </a:endParaRPr>
                    </a:p>
                  </a:txBody>
                  <a:tcPr marL="91440" marR="91440">
                    <a:lnL w="9360">
                      <a:solidFill>
                        <a:srgbClr val="0a333c"/>
                      </a:solidFill>
                    </a:lnL>
                    <a:lnR w="9360">
                      <a:solidFill>
                        <a:srgbClr val="0a333c"/>
                      </a:solidFill>
                    </a:lnR>
                    <a:lnT w="9360">
                      <a:solidFill>
                        <a:srgbClr val="0a333c"/>
                      </a:solidFill>
                    </a:lnT>
                    <a:lnB w="25200">
                      <a:solidFill>
                        <a:srgbClr val="00c3b1"/>
                      </a:solidFill>
                    </a:lnB>
                    <a:solidFill>
                      <a:srgbClr val="0c343d"/>
                    </a:solidFill>
                  </a:tcPr>
                </a:tc>
                <a:tc>
                  <a:txBody>
                    <a:bodyPr>
                      <a:noAutofit/>
                    </a:bodyPr>
                    <a:p>
                      <a:pPr>
                        <a:lnSpc>
                          <a:spcPct val="100000"/>
                        </a:lnSpc>
                      </a:pPr>
                      <a:r>
                        <a:rPr b="1" lang="en-US" sz="1400" spc="-1" strike="noStrike">
                          <a:solidFill>
                            <a:srgbClr val="00c3b1"/>
                          </a:solidFill>
                          <a:latin typeface="Arial"/>
                          <a:ea typeface="Arial"/>
                        </a:rPr>
                        <a:t>Child2</a:t>
                      </a:r>
                      <a:endParaRPr b="0" lang="en-US" sz="1400" spc="-1" strike="noStrike">
                        <a:latin typeface="Arial"/>
                      </a:endParaRPr>
                    </a:p>
                  </a:txBody>
                  <a:tcPr marL="91440" marR="91440">
                    <a:lnL w="9360">
                      <a:solidFill>
                        <a:srgbClr val="0a333c"/>
                      </a:solidFill>
                    </a:lnL>
                    <a:lnR w="9360">
                      <a:solidFill>
                        <a:srgbClr val="0a333c"/>
                      </a:solidFill>
                    </a:lnR>
                    <a:lnT w="9360">
                      <a:solidFill>
                        <a:srgbClr val="0a333c"/>
                      </a:solidFill>
                    </a:lnT>
                    <a:lnB w="25200">
                      <a:solidFill>
                        <a:srgbClr val="00c3b1"/>
                      </a:solidFill>
                    </a:lnB>
                    <a:solidFill>
                      <a:srgbClr val="0c343d"/>
                    </a:solidFill>
                  </a:tcPr>
                </a:tc>
                <a:tc>
                  <a:txBody>
                    <a:bodyPr>
                      <a:noAutofit/>
                    </a:bodyPr>
                    <a:p>
                      <a:pPr>
                        <a:lnSpc>
                          <a:spcPct val="100000"/>
                        </a:lnSpc>
                      </a:pPr>
                      <a:r>
                        <a:rPr b="1" lang="en-US" sz="1400" spc="-1" strike="noStrike">
                          <a:solidFill>
                            <a:srgbClr val="00c3b1"/>
                          </a:solidFill>
                          <a:latin typeface="Arial"/>
                          <a:ea typeface="Arial"/>
                        </a:rPr>
                        <a:t>Child3</a:t>
                      </a:r>
                      <a:endParaRPr b="0" lang="en-US" sz="1400" spc="-1" strike="noStrike">
                        <a:latin typeface="Arial"/>
                      </a:endParaRPr>
                    </a:p>
                  </a:txBody>
                  <a:tcPr marL="91440" marR="91440">
                    <a:lnL w="9360">
                      <a:solidFill>
                        <a:srgbClr val="0a333c"/>
                      </a:solidFill>
                    </a:lnL>
                    <a:lnR w="9360">
                      <a:solidFill>
                        <a:srgbClr val="0a333c"/>
                      </a:solidFill>
                    </a:lnR>
                    <a:lnT w="9360">
                      <a:solidFill>
                        <a:srgbClr val="0a333c"/>
                      </a:solidFill>
                    </a:lnT>
                    <a:lnB w="25200">
                      <a:solidFill>
                        <a:srgbClr val="00c3b1"/>
                      </a:solidFill>
                    </a:lnB>
                    <a:solidFill>
                      <a:srgbClr val="0c343d"/>
                    </a:solidFill>
                  </a:tcPr>
                </a:tc>
              </a:tr>
              <a:tr h="370800">
                <a:tc>
                  <a:txBody>
                    <a:bodyPr>
                      <a:noAutofit/>
                    </a:bodyPr>
                    <a:p>
                      <a:pPr>
                        <a:lnSpc>
                          <a:spcPct val="100000"/>
                        </a:lnSpc>
                      </a:pPr>
                      <a:r>
                        <a:rPr b="0" lang="en-US" sz="1400" spc="-1" strike="noStrike">
                          <a:solidFill>
                            <a:srgbClr val="0c343d"/>
                          </a:solidFill>
                          <a:latin typeface="Arial"/>
                          <a:ea typeface="Arial"/>
                        </a:rPr>
                        <a:t>rs3131972</a:t>
                      </a:r>
                      <a:endParaRPr b="0" lang="en-US" sz="1400" spc="-1" strike="noStrike">
                        <a:latin typeface="Arial"/>
                      </a:endParaRPr>
                    </a:p>
                  </a:txBody>
                  <a:tcPr marL="91440" marR="91440">
                    <a:lnL w="9360">
                      <a:solidFill>
                        <a:srgbClr val="0a333c"/>
                      </a:solidFill>
                    </a:lnL>
                    <a:lnR w="9360">
                      <a:solidFill>
                        <a:srgbClr val="0a333c"/>
                      </a:solidFill>
                    </a:lnR>
                    <a:lnT w="25200">
                      <a:solidFill>
                        <a:srgbClr val="00c3b1"/>
                      </a:solidFill>
                    </a:lnT>
                    <a:lnB w="9360">
                      <a:solidFill>
                        <a:srgbClr val="0a333c"/>
                      </a:solidFill>
                    </a:lnB>
                    <a:solidFill>
                      <a:srgbClr val="809298"/>
                    </a:solidFill>
                  </a:tcPr>
                </a:tc>
                <a:tc>
                  <a:txBody>
                    <a:bodyPr>
                      <a:noAutofit/>
                    </a:bodyPr>
                    <a:p>
                      <a:pPr>
                        <a:lnSpc>
                          <a:spcPct val="100000"/>
                        </a:lnSpc>
                      </a:pPr>
                      <a:r>
                        <a:rPr b="0" lang="en-US" sz="1400" spc="-1" strike="noStrike">
                          <a:solidFill>
                            <a:srgbClr val="0c343d"/>
                          </a:solidFill>
                          <a:latin typeface="Arial"/>
                          <a:ea typeface="Arial"/>
                        </a:rPr>
                        <a:t>AG</a:t>
                      </a:r>
                      <a:endParaRPr b="0" lang="en-US" sz="1400" spc="-1" strike="noStrike">
                        <a:latin typeface="Arial"/>
                      </a:endParaRPr>
                    </a:p>
                  </a:txBody>
                  <a:tcPr marL="91440" marR="91440">
                    <a:lnL w="9360">
                      <a:solidFill>
                        <a:srgbClr val="0a333c"/>
                      </a:solidFill>
                    </a:lnL>
                    <a:lnR w="9360">
                      <a:solidFill>
                        <a:srgbClr val="0a333c"/>
                      </a:solidFill>
                    </a:lnR>
                    <a:lnT w="25200">
                      <a:solidFill>
                        <a:srgbClr val="00c3b1"/>
                      </a:solidFill>
                    </a:lnT>
                    <a:lnB w="9360">
                      <a:solidFill>
                        <a:srgbClr val="0a333c"/>
                      </a:solidFill>
                    </a:lnB>
                    <a:solidFill>
                      <a:srgbClr val="809298"/>
                    </a:solidFill>
                  </a:tcPr>
                </a:tc>
                <a:tc>
                  <a:txBody>
                    <a:bodyPr>
                      <a:noAutofit/>
                    </a:bodyPr>
                    <a:p>
                      <a:pPr>
                        <a:lnSpc>
                          <a:spcPct val="100000"/>
                        </a:lnSpc>
                      </a:pPr>
                      <a:r>
                        <a:rPr b="0" lang="en-US" sz="1400" spc="-1" strike="noStrike">
                          <a:solidFill>
                            <a:srgbClr val="0c343d"/>
                          </a:solidFill>
                          <a:latin typeface="Arial"/>
                          <a:ea typeface="Arial"/>
                        </a:rPr>
                        <a:t>GG</a:t>
                      </a:r>
                      <a:endParaRPr b="0" lang="en-US" sz="1400" spc="-1" strike="noStrike">
                        <a:latin typeface="Arial"/>
                      </a:endParaRPr>
                    </a:p>
                  </a:txBody>
                  <a:tcPr marL="91440" marR="91440">
                    <a:lnL w="9360">
                      <a:solidFill>
                        <a:srgbClr val="0a333c"/>
                      </a:solidFill>
                    </a:lnL>
                    <a:lnR w="9360">
                      <a:solidFill>
                        <a:srgbClr val="0a333c"/>
                      </a:solidFill>
                    </a:lnR>
                    <a:lnT w="25200">
                      <a:solidFill>
                        <a:srgbClr val="00c3b1"/>
                      </a:solidFill>
                    </a:lnT>
                    <a:lnB w="9360">
                      <a:solidFill>
                        <a:srgbClr val="0a333c"/>
                      </a:solidFill>
                    </a:lnB>
                    <a:solidFill>
                      <a:srgbClr val="809298"/>
                    </a:solidFill>
                  </a:tcPr>
                </a:tc>
                <a:tc>
                  <a:txBody>
                    <a:bodyPr>
                      <a:noAutofit/>
                    </a:bodyPr>
                    <a:p>
                      <a:pPr>
                        <a:lnSpc>
                          <a:spcPct val="100000"/>
                        </a:lnSpc>
                      </a:pPr>
                      <a:r>
                        <a:rPr b="0" lang="en-US" sz="1400" spc="-1" strike="noStrike">
                          <a:solidFill>
                            <a:srgbClr val="0c343d"/>
                          </a:solidFill>
                          <a:latin typeface="Arial"/>
                          <a:ea typeface="Arial"/>
                        </a:rPr>
                        <a:t>AG</a:t>
                      </a:r>
                      <a:endParaRPr b="0" lang="en-US" sz="1400" spc="-1" strike="noStrike">
                        <a:latin typeface="Arial"/>
                      </a:endParaRPr>
                    </a:p>
                  </a:txBody>
                  <a:tcPr marL="91440" marR="91440">
                    <a:lnL w="9360">
                      <a:solidFill>
                        <a:srgbClr val="0a333c"/>
                      </a:solidFill>
                    </a:lnL>
                    <a:lnR w="9360">
                      <a:solidFill>
                        <a:srgbClr val="0a333c"/>
                      </a:solidFill>
                    </a:lnR>
                    <a:lnT w="25200">
                      <a:solidFill>
                        <a:srgbClr val="00c3b1"/>
                      </a:solidFill>
                    </a:lnT>
                    <a:lnB w="9360">
                      <a:solidFill>
                        <a:srgbClr val="0a333c"/>
                      </a:solidFill>
                    </a:lnB>
                    <a:solidFill>
                      <a:srgbClr val="809298"/>
                    </a:solidFill>
                  </a:tcPr>
                </a:tc>
                <a:tc>
                  <a:txBody>
                    <a:bodyPr>
                      <a:noAutofit/>
                    </a:bodyPr>
                    <a:p>
                      <a:pPr>
                        <a:lnSpc>
                          <a:spcPct val="100000"/>
                        </a:lnSpc>
                      </a:pPr>
                      <a:r>
                        <a:rPr b="0" lang="en-US" sz="1400" spc="-1" strike="noStrike">
                          <a:solidFill>
                            <a:srgbClr val="0c343d"/>
                          </a:solidFill>
                          <a:latin typeface="Arial"/>
                          <a:ea typeface="Arial"/>
                        </a:rPr>
                        <a:t>GG</a:t>
                      </a:r>
                      <a:endParaRPr b="0" lang="en-US" sz="1400" spc="-1" strike="noStrike">
                        <a:latin typeface="Arial"/>
                      </a:endParaRPr>
                    </a:p>
                  </a:txBody>
                  <a:tcPr marL="91440" marR="91440">
                    <a:lnL w="9360">
                      <a:solidFill>
                        <a:srgbClr val="0a333c"/>
                      </a:solidFill>
                    </a:lnL>
                    <a:lnR w="9360">
                      <a:solidFill>
                        <a:srgbClr val="0a333c"/>
                      </a:solidFill>
                    </a:lnR>
                    <a:lnT w="25200">
                      <a:solidFill>
                        <a:srgbClr val="00c3b1"/>
                      </a:solidFill>
                    </a:lnT>
                    <a:lnB w="9360">
                      <a:solidFill>
                        <a:srgbClr val="0a333c"/>
                      </a:solidFill>
                    </a:lnB>
                    <a:solidFill>
                      <a:srgbClr val="809298"/>
                    </a:solidFill>
                  </a:tcPr>
                </a:tc>
                <a:tc>
                  <a:txBody>
                    <a:bodyPr>
                      <a:noAutofit/>
                    </a:bodyPr>
                    <a:p>
                      <a:pPr>
                        <a:lnSpc>
                          <a:spcPct val="100000"/>
                        </a:lnSpc>
                      </a:pPr>
                      <a:r>
                        <a:rPr b="0" lang="en-US" sz="1400" spc="-1" strike="noStrike">
                          <a:solidFill>
                            <a:srgbClr val="0c343d"/>
                          </a:solidFill>
                          <a:latin typeface="Arial"/>
                          <a:ea typeface="Arial"/>
                        </a:rPr>
                        <a:t>GG</a:t>
                      </a:r>
                      <a:endParaRPr b="0" lang="en-US" sz="1400" spc="-1" strike="noStrike">
                        <a:latin typeface="Arial"/>
                      </a:endParaRPr>
                    </a:p>
                  </a:txBody>
                  <a:tcPr marL="91440" marR="91440">
                    <a:lnL w="9360">
                      <a:solidFill>
                        <a:srgbClr val="0a333c"/>
                      </a:solidFill>
                    </a:lnL>
                    <a:lnR w="9360">
                      <a:solidFill>
                        <a:srgbClr val="0a333c"/>
                      </a:solidFill>
                    </a:lnR>
                    <a:lnT w="25200">
                      <a:solidFill>
                        <a:srgbClr val="00c3b1"/>
                      </a:solidFill>
                    </a:lnT>
                    <a:lnB w="9360">
                      <a:solidFill>
                        <a:srgbClr val="0a333c"/>
                      </a:solidFill>
                    </a:lnB>
                    <a:solidFill>
                      <a:srgbClr val="809298"/>
                    </a:solidFill>
                  </a:tcPr>
                </a:tc>
              </a:tr>
            </a:tbl>
          </a:graphicData>
        </a:graphic>
      </p:graphicFrame>
      <p:sp>
        <p:nvSpPr>
          <p:cNvPr id="286" name="CustomShape 3"/>
          <p:cNvSpPr/>
          <p:nvPr/>
        </p:nvSpPr>
        <p:spPr>
          <a:xfrm>
            <a:off x="6105960" y="353160"/>
            <a:ext cx="2225520" cy="2020680"/>
          </a:xfrm>
          <a:prstGeom prst="roundRect">
            <a:avLst>
              <a:gd name="adj" fmla="val 16667"/>
            </a:avLst>
          </a:prstGeom>
          <a:blipFill rotWithShape="0">
            <a:blip r:embed="rId1"/>
            <a:stretch>
              <a:fillRect/>
            </a:stretch>
          </a:blipFill>
          <a:ln>
            <a:noFill/>
          </a:ln>
          <a:effectLst>
            <a:outerShdw algn="tl" blurRad="76200" dir="7800819" dist="38073" rotWithShape="0">
              <a:srgbClr val="000000">
                <a:alpha val="40000"/>
              </a:srgbClr>
            </a:outerShdw>
          </a:effectLst>
          <a:scene3d>
            <a:camera prst="orthographicFront"/>
            <a:lightRig dir="t" rig="contrasting">
              <a:rot lat="0" lon="0" rev="4200000"/>
            </a:lightRig>
          </a:scene3d>
          <a:sp3d prstMaterial="plastic">
            <a:bevelT prst="relaxedInset" w="381000" h="114300"/>
            <a:contourClr>
              <a:srgbClr val="969696"/>
            </a:contourClr>
          </a:sp3d>
        </p:spPr>
        <p:style>
          <a:lnRef idx="0"/>
          <a:fillRef idx="0"/>
          <a:effectRef idx="0"/>
          <a:fontRef idx="minor"/>
        </p:style>
      </p:sp>
      <p:sp>
        <p:nvSpPr>
          <p:cNvPr id="287" name="CustomShape 4"/>
          <p:cNvSpPr/>
          <p:nvPr/>
        </p:nvSpPr>
        <p:spPr>
          <a:xfrm>
            <a:off x="637560" y="1183320"/>
            <a:ext cx="4700520" cy="2713320"/>
          </a:xfrm>
          <a:prstGeom prst="rect">
            <a:avLst/>
          </a:prstGeom>
          <a:solidFill>
            <a:srgbClr val="0c343d">
              <a:alpha val="57000"/>
            </a:srgbClr>
          </a:solidFill>
          <a:ln>
            <a:noFill/>
          </a:ln>
        </p:spPr>
        <p:style>
          <a:lnRef idx="0"/>
          <a:fillRef idx="0"/>
          <a:effectRef idx="0"/>
          <a:fontRef idx="minor"/>
        </p:style>
        <p:txBody>
          <a:bodyPr lIns="234000" rIns="234000" tIns="234000" bIns="91440">
            <a:noAutofit/>
          </a:bodyPr>
          <a:p>
            <a:pPr marL="457200" indent="-302760">
              <a:lnSpc>
                <a:spcPct val="100000"/>
              </a:lnSpc>
              <a:tabLst>
                <a:tab algn="l" pos="0"/>
              </a:tabLst>
            </a:pPr>
            <a:r>
              <a:rPr b="0" lang="en-US" sz="1400" spc="-1" strike="noStrike">
                <a:solidFill>
                  <a:srgbClr val="f3f3f3"/>
                </a:solidFill>
                <a:latin typeface="Fira Sans Condensed Light"/>
                <a:ea typeface="Fira Sans Condensed Light"/>
              </a:rPr>
              <a:t>What is an RSnumebr?</a:t>
            </a:r>
            <a:endParaRPr b="0" lang="en-US" sz="1400" spc="-1" strike="noStrike">
              <a:latin typeface="Arial"/>
            </a:endParaRPr>
          </a:p>
          <a:p>
            <a:pPr marL="457200" indent="-302760">
              <a:lnSpc>
                <a:spcPct val="100000"/>
              </a:lnSpc>
              <a:tabLst>
                <a:tab algn="l" pos="0"/>
              </a:tabLst>
            </a:pPr>
            <a:endParaRPr b="0" lang="en-US" sz="1400" spc="-1" strike="noStrike">
              <a:latin typeface="Arial"/>
            </a:endParaRPr>
          </a:p>
          <a:p>
            <a:pPr marL="457200" indent="-302760">
              <a:lnSpc>
                <a:spcPct val="100000"/>
              </a:lnSpc>
              <a:tabLst>
                <a:tab algn="l" pos="0"/>
              </a:tabLst>
            </a:pPr>
            <a:r>
              <a:rPr b="0" lang="en-US" sz="1400" spc="-1" strike="noStrike">
                <a:solidFill>
                  <a:srgbClr val="f3f3f3"/>
                </a:solidFill>
                <a:latin typeface="Fira Sans Condensed Light"/>
                <a:ea typeface="Fira Sans Condensed Light"/>
              </a:rPr>
              <a:t>It is a reference number to the gene we have that consists of two alleles (one from the father and the other from the mother).</a:t>
            </a:r>
            <a:endParaRPr b="0" lang="en-US" sz="1400" spc="-1" strike="noStrike">
              <a:latin typeface="Arial"/>
            </a:endParaRPr>
          </a:p>
          <a:p>
            <a:pPr marL="457200" indent="-302760">
              <a:lnSpc>
                <a:spcPct val="100000"/>
              </a:lnSpc>
              <a:tabLst>
                <a:tab algn="l" pos="0"/>
              </a:tabLst>
            </a:pPr>
            <a:endParaRPr b="0" lang="en-US" sz="1400" spc="-1" strike="noStrike">
              <a:latin typeface="Arial"/>
            </a:endParaRPr>
          </a:p>
          <a:p>
            <a:pPr marL="457200" indent="-302760">
              <a:lnSpc>
                <a:spcPct val="100000"/>
              </a:lnSpc>
              <a:tabLst>
                <a:tab algn="l" pos="0"/>
              </a:tabLst>
            </a:pPr>
            <a:r>
              <a:rPr b="0" lang="en-US" sz="1400" spc="-1" strike="noStrike">
                <a:solidFill>
                  <a:srgbClr val="dcddde"/>
                </a:solidFill>
                <a:latin typeface="Fira Sans Condensed Light"/>
                <a:ea typeface="DejaVu Sans"/>
              </a:rPr>
              <a:t>What is an Alleles ?</a:t>
            </a:r>
            <a:br/>
            <a:br/>
            <a:r>
              <a:rPr b="0" lang="en-US" sz="1400" spc="-1" strike="noStrike">
                <a:solidFill>
                  <a:srgbClr val="dcddde"/>
                </a:solidFill>
                <a:latin typeface="Fira Sans Condensed Light"/>
                <a:ea typeface="DejaVu Sans"/>
              </a:rPr>
              <a:t> It is a two characters represents the gene sequence repeats of characters one from father and another one from mother</a:t>
            </a:r>
            <a:br/>
            <a:br/>
            <a:endParaRPr b="0" lang="en-US" sz="1400" spc="-1" strike="noStrike">
              <a:latin typeface="Arial"/>
            </a:endParaRPr>
          </a:p>
          <a:p>
            <a:pPr marL="457200" indent="-302760">
              <a:lnSpc>
                <a:spcPct val="100000"/>
              </a:lnSpc>
              <a:tabLst>
                <a:tab algn="l" pos="0"/>
              </a:tabLst>
            </a:pPr>
            <a:endParaRPr b="0" lang="en-US" sz="1400" spc="-1" strike="noStrike">
              <a:latin typeface="Arial"/>
            </a:endParaRPr>
          </a:p>
        </p:txBody>
      </p:sp>
      <p:sp>
        <p:nvSpPr>
          <p:cNvPr id="288" name="CustomShape 5"/>
          <p:cNvSpPr/>
          <p:nvPr/>
        </p:nvSpPr>
        <p:spPr>
          <a:xfrm>
            <a:off x="431280" y="3898800"/>
            <a:ext cx="745200" cy="363960"/>
          </a:xfrm>
          <a:prstGeom prst="rect">
            <a:avLst/>
          </a:prstGeom>
          <a:noFill/>
          <a:ln>
            <a:noFill/>
          </a:ln>
        </p:spPr>
        <p:style>
          <a:lnRef idx="0"/>
          <a:fillRef idx="0"/>
          <a:effectRef idx="0"/>
          <a:fontRef idx="minor"/>
        </p:style>
        <p:txBody>
          <a:bodyPr lIns="90000" rIns="90000" tIns="45000" bIns="45000">
            <a:spAutoFit/>
          </a:bodyPr>
          <a:p>
            <a:pPr marL="457200" indent="-302760">
              <a:lnSpc>
                <a:spcPct val="100000"/>
              </a:lnSpc>
              <a:tabLst>
                <a:tab algn="l" pos="0"/>
              </a:tabLst>
            </a:pPr>
            <a:r>
              <a:rPr b="0" lang="en-US" sz="1800" spc="-1" strike="noStrike">
                <a:solidFill>
                  <a:srgbClr val="f3f3f3"/>
                </a:solidFill>
                <a:latin typeface="Fira Sans Condensed Light"/>
                <a:ea typeface="Fira Sans Condensed Light"/>
              </a:rPr>
              <a:t>EX: </a:t>
            </a:r>
            <a:endParaRPr b="0" lang="en-US" sz="1800" spc="-1" strike="noStrike">
              <a:latin typeface="Arial"/>
            </a:endParaRPr>
          </a:p>
        </p:txBody>
      </p:sp>
      <p:sp>
        <p:nvSpPr>
          <p:cNvPr id="289" name="CustomShape 6"/>
          <p:cNvSpPr/>
          <p:nvPr/>
        </p:nvSpPr>
        <p:spPr>
          <a:xfrm>
            <a:off x="74520" y="4622760"/>
            <a:ext cx="71244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3f3f3"/>
                </a:solidFill>
                <a:latin typeface="Arial"/>
                <a:ea typeface="DejaVu Sans"/>
              </a:rPr>
              <a:t>3</a:t>
            </a:r>
            <a:endParaRPr b="0" lang="en-US" sz="1800" spc="-1" strike="noStrike">
              <a:latin typeface="Arial"/>
            </a:endParaRPr>
          </a:p>
        </p:txBody>
      </p:sp>
    </p:spTree>
  </p:cSld>
  <p:transition spd="slow">
    <p:push dir="u"/>
  </p:transition>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CustomShape 1"/>
          <p:cNvSpPr/>
          <p:nvPr/>
        </p:nvSpPr>
        <p:spPr>
          <a:xfrm>
            <a:off x="665280" y="395640"/>
            <a:ext cx="4091760" cy="63432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1" lang="en-US" sz="3200" spc="-1" strike="noStrike">
                <a:solidFill>
                  <a:srgbClr val="f3f3f3"/>
                </a:solidFill>
                <a:latin typeface="Rajdhani"/>
                <a:ea typeface="Fira Sans Condensed Light"/>
              </a:rPr>
              <a:t>Introduction</a:t>
            </a:r>
            <a:r>
              <a:rPr b="1" lang="en-US" sz="3200" spc="-1" strike="noStrike">
                <a:solidFill>
                  <a:srgbClr val="f3f3f3"/>
                </a:solidFill>
                <a:latin typeface="Fira Sans Condensed Light"/>
                <a:ea typeface="Fira Sans Condensed Light"/>
              </a:rPr>
              <a:t> </a:t>
            </a:r>
            <a:endParaRPr b="0" lang="en-US" sz="3200" spc="-1" strike="noStrike">
              <a:latin typeface="Arial"/>
            </a:endParaRPr>
          </a:p>
        </p:txBody>
      </p:sp>
      <p:sp>
        <p:nvSpPr>
          <p:cNvPr id="291" name="CustomShape 2"/>
          <p:cNvSpPr/>
          <p:nvPr/>
        </p:nvSpPr>
        <p:spPr>
          <a:xfrm>
            <a:off x="197280" y="1294920"/>
            <a:ext cx="4191120" cy="2270520"/>
          </a:xfrm>
          <a:prstGeom prst="rect">
            <a:avLst/>
          </a:prstGeom>
          <a:solidFill>
            <a:srgbClr val="0c343d">
              <a:alpha val="57000"/>
            </a:srgbClr>
          </a:solidFill>
          <a:ln>
            <a:noFill/>
          </a:ln>
        </p:spPr>
        <p:style>
          <a:lnRef idx="0"/>
          <a:fillRef idx="0"/>
          <a:effectRef idx="0"/>
          <a:fontRef idx="minor"/>
        </p:style>
        <p:txBody>
          <a:bodyPr lIns="234000" rIns="234000" tIns="234000" bIns="91440">
            <a:noAutofit/>
          </a:bodyPr>
          <a:p>
            <a:pPr>
              <a:lnSpc>
                <a:spcPct val="100000"/>
              </a:lnSpc>
              <a:tabLst>
                <a:tab algn="l" pos="0"/>
              </a:tabLst>
            </a:pPr>
            <a:r>
              <a:rPr b="0" lang="en-US" sz="1400" spc="-1" strike="noStrike">
                <a:solidFill>
                  <a:srgbClr val="f3f3f3"/>
                </a:solidFill>
                <a:latin typeface="Fira Sans Condensed Light"/>
                <a:ea typeface="Fira Sans Condensed Light"/>
              </a:rPr>
              <a:t>Whole genome </a:t>
            </a:r>
            <a:endParaRPr b="0" lang="en-US" sz="1400" spc="-1" strike="noStrike">
              <a:latin typeface="Arial"/>
            </a:endParaRPr>
          </a:p>
          <a:p>
            <a:pPr>
              <a:lnSpc>
                <a:spcPct val="100000"/>
              </a:lnSpc>
              <a:tabLst>
                <a:tab algn="l" pos="0"/>
              </a:tabLst>
            </a:pPr>
            <a:r>
              <a:rPr b="0" lang="en-US" sz="1400" spc="-1" strike="noStrike">
                <a:solidFill>
                  <a:srgbClr val="f3f3f3"/>
                </a:solidFill>
                <a:latin typeface="Fira Sans Condensed Light"/>
                <a:ea typeface="Fira Sans Condensed Light"/>
              </a:rPr>
              <a:t>It is the whole DNA sequence that a human have in their system.</a:t>
            </a:r>
            <a:endParaRPr b="0" lang="en-US" sz="1400" spc="-1" strike="noStrike">
              <a:latin typeface="Arial"/>
            </a:endParaRPr>
          </a:p>
          <a:p>
            <a:pPr>
              <a:lnSpc>
                <a:spcPct val="100000"/>
              </a:lnSpc>
              <a:tabLst>
                <a:tab algn="l" pos="0"/>
              </a:tabLst>
            </a:pPr>
            <a:r>
              <a:rPr b="0" lang="en-US" sz="1400" spc="-1" strike="noStrike">
                <a:solidFill>
                  <a:srgbClr val="f3f3f3"/>
                </a:solidFill>
                <a:latin typeface="Fira Sans Condensed Light"/>
                <a:ea typeface="DejaVu Sans"/>
              </a:rPr>
              <a:t>Each number in the Table represents the repeats of nucleotide.</a:t>
            </a:r>
            <a:br/>
            <a:endParaRPr b="0" lang="en-US" sz="1400" spc="-1" strike="noStrike">
              <a:latin typeface="Arial"/>
            </a:endParaRPr>
          </a:p>
          <a:p>
            <a:pPr>
              <a:lnSpc>
                <a:spcPct val="100000"/>
              </a:lnSpc>
              <a:tabLst>
                <a:tab algn="l" pos="0"/>
              </a:tabLst>
            </a:pPr>
            <a:r>
              <a:rPr b="0" lang="en-US" sz="1400" spc="-1" strike="noStrike">
                <a:solidFill>
                  <a:srgbClr val="f3f3f3"/>
                </a:solidFill>
                <a:latin typeface="Fira Sans Condensed Light"/>
                <a:ea typeface="DejaVu Sans"/>
              </a:rPr>
              <a:t>Ex:</a:t>
            </a:r>
            <a:endParaRPr b="0" lang="en-US" sz="1400" spc="-1" strike="noStrike">
              <a:latin typeface="Arial"/>
            </a:endParaRPr>
          </a:p>
          <a:p>
            <a:pPr>
              <a:lnSpc>
                <a:spcPct val="100000"/>
              </a:lnSpc>
              <a:tabLst>
                <a:tab algn="l" pos="0"/>
              </a:tabLst>
            </a:pPr>
            <a:r>
              <a:rPr b="0" lang="en-US" sz="1400" spc="-1" strike="noStrike">
                <a:solidFill>
                  <a:srgbClr val="f3f3f3"/>
                </a:solidFill>
                <a:latin typeface="Fira Sans Condensed Light"/>
                <a:ea typeface="DejaVu Sans"/>
              </a:rPr>
              <a:t>ATCGATCGATCGATCGATCGATCGATCGATCGATCGATCG</a:t>
            </a:r>
            <a:br/>
            <a:endParaRPr b="0" lang="en-US" sz="1400" spc="-1" strike="noStrike">
              <a:latin typeface="Arial"/>
            </a:endParaRPr>
          </a:p>
          <a:p>
            <a:pPr>
              <a:lnSpc>
                <a:spcPct val="100000"/>
              </a:lnSpc>
              <a:tabLst>
                <a:tab algn="l" pos="0"/>
              </a:tabLst>
            </a:pPr>
            <a:br/>
            <a:endParaRPr b="0" lang="en-US" sz="1400" spc="-1" strike="noStrike">
              <a:latin typeface="Arial"/>
            </a:endParaRPr>
          </a:p>
          <a:p>
            <a:pPr>
              <a:lnSpc>
                <a:spcPct val="100000"/>
              </a:lnSpc>
              <a:tabLst>
                <a:tab algn="l" pos="0"/>
              </a:tabLst>
            </a:pPr>
            <a:br/>
            <a:endParaRPr b="0" lang="en-US" sz="1400" spc="-1" strike="noStrike">
              <a:latin typeface="Arial"/>
            </a:endParaRPr>
          </a:p>
          <a:p>
            <a:pPr>
              <a:lnSpc>
                <a:spcPct val="100000"/>
              </a:lnSpc>
              <a:tabLst>
                <a:tab algn="l" pos="0"/>
              </a:tabLst>
            </a:pPr>
            <a:br/>
            <a:endParaRPr b="0" lang="en-US" sz="1400" spc="-1" strike="noStrike">
              <a:latin typeface="Arial"/>
            </a:endParaRPr>
          </a:p>
          <a:p>
            <a:pPr>
              <a:lnSpc>
                <a:spcPct val="100000"/>
              </a:lnSpc>
              <a:tabLst>
                <a:tab algn="l" pos="0"/>
              </a:tabLst>
            </a:pPr>
            <a:br/>
            <a:endParaRPr b="0" lang="en-US" sz="1400" spc="-1" strike="noStrike">
              <a:latin typeface="Arial"/>
            </a:endParaRPr>
          </a:p>
          <a:p>
            <a:pPr>
              <a:lnSpc>
                <a:spcPct val="100000"/>
              </a:lnSpc>
              <a:tabLst>
                <a:tab algn="l" pos="0"/>
              </a:tabLst>
            </a:pPr>
            <a:br/>
            <a:endParaRPr b="0" lang="en-US" sz="1400" spc="-1" strike="noStrike">
              <a:latin typeface="Arial"/>
            </a:endParaRPr>
          </a:p>
          <a:p>
            <a:pPr>
              <a:lnSpc>
                <a:spcPct val="100000"/>
              </a:lnSpc>
              <a:tabLst>
                <a:tab algn="l" pos="0"/>
              </a:tabLst>
            </a:pPr>
            <a:br/>
            <a:endParaRPr b="0" lang="en-US" sz="1400" spc="-1" strike="noStrike">
              <a:latin typeface="Arial"/>
            </a:endParaRPr>
          </a:p>
          <a:p>
            <a:pPr>
              <a:lnSpc>
                <a:spcPct val="100000"/>
              </a:lnSpc>
              <a:tabLst>
                <a:tab algn="l" pos="0"/>
              </a:tabLst>
            </a:pPr>
            <a:br/>
            <a:endParaRPr b="0" lang="en-US" sz="1400" spc="-1" strike="noStrike">
              <a:latin typeface="Arial"/>
            </a:endParaRPr>
          </a:p>
          <a:p>
            <a:pPr>
              <a:lnSpc>
                <a:spcPct val="100000"/>
              </a:lnSpc>
              <a:tabLst>
                <a:tab algn="l" pos="0"/>
              </a:tabLst>
            </a:pPr>
            <a:br/>
            <a:endParaRPr b="0" lang="en-US" sz="1400" spc="-1" strike="noStrike">
              <a:latin typeface="Arial"/>
            </a:endParaRPr>
          </a:p>
          <a:p>
            <a:pPr>
              <a:lnSpc>
                <a:spcPct val="100000"/>
              </a:lnSpc>
              <a:tabLst>
                <a:tab algn="l" pos="0"/>
              </a:tabLst>
            </a:pPr>
            <a:br/>
            <a:endParaRPr b="0" lang="en-US" sz="1400" spc="-1" strike="noStrike">
              <a:latin typeface="Arial"/>
            </a:endParaRPr>
          </a:p>
          <a:p>
            <a:pPr>
              <a:lnSpc>
                <a:spcPct val="100000"/>
              </a:lnSpc>
              <a:tabLst>
                <a:tab algn="l" pos="0"/>
              </a:tabLst>
            </a:pPr>
            <a:endParaRPr b="0" lang="en-US" sz="1400" spc="-1" strike="noStrike">
              <a:latin typeface="Arial"/>
            </a:endParaRPr>
          </a:p>
          <a:p>
            <a:pPr>
              <a:lnSpc>
                <a:spcPct val="100000"/>
              </a:lnSpc>
              <a:tabLst>
                <a:tab algn="l" pos="0"/>
              </a:tabLst>
            </a:pPr>
            <a:endParaRPr b="0" lang="en-US" sz="1400" spc="-1" strike="noStrike">
              <a:latin typeface="Arial"/>
            </a:endParaRPr>
          </a:p>
        </p:txBody>
      </p:sp>
      <p:pic>
        <p:nvPicPr>
          <p:cNvPr id="292" name="Picture 2" descr=""/>
          <p:cNvPicPr/>
          <p:nvPr/>
        </p:nvPicPr>
        <p:blipFill>
          <a:blip r:embed="rId1"/>
          <a:stretch/>
        </p:blipFill>
        <p:spPr>
          <a:xfrm>
            <a:off x="4502160" y="613440"/>
            <a:ext cx="4579560" cy="4132800"/>
          </a:xfrm>
          <a:prstGeom prst="rect">
            <a:avLst/>
          </a:prstGeom>
          <a:ln>
            <a:noFill/>
          </a:ln>
          <a:effectLst>
            <a:softEdge rad="112500"/>
          </a:effectLst>
        </p:spPr>
      </p:pic>
      <p:sp>
        <p:nvSpPr>
          <p:cNvPr id="293" name="CustomShape 3"/>
          <p:cNvSpPr/>
          <p:nvPr/>
        </p:nvSpPr>
        <p:spPr>
          <a:xfrm>
            <a:off x="74520" y="4622760"/>
            <a:ext cx="71244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3f3f3"/>
                </a:solidFill>
                <a:latin typeface="Arial"/>
                <a:ea typeface="DejaVu Sans"/>
              </a:rPr>
              <a:t>4</a:t>
            </a:r>
            <a:endParaRPr b="0" lang="en-US" sz="1800" spc="-1" strike="noStrike">
              <a:latin typeface="Arial"/>
            </a:endParaRPr>
          </a:p>
        </p:txBody>
      </p:sp>
    </p:spTree>
  </p:cSld>
  <p:transition spd="slow">
    <p:push dir="u"/>
  </p:transition>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94" name="CustomShape 1"/>
          <p:cNvSpPr/>
          <p:nvPr/>
        </p:nvSpPr>
        <p:spPr>
          <a:xfrm>
            <a:off x="637560" y="403920"/>
            <a:ext cx="4091760" cy="63432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1" lang="en-US" sz="3200" spc="-1" strike="noStrike">
                <a:solidFill>
                  <a:srgbClr val="f3f3f3"/>
                </a:solidFill>
                <a:latin typeface="Rajdhani"/>
                <a:ea typeface="Fira Sans Condensed Light"/>
              </a:rPr>
              <a:t>Problem Statement</a:t>
            </a:r>
            <a:endParaRPr b="0" lang="en-US" sz="3200" spc="-1" strike="noStrike">
              <a:latin typeface="Arial"/>
            </a:endParaRPr>
          </a:p>
        </p:txBody>
      </p:sp>
      <p:pic>
        <p:nvPicPr>
          <p:cNvPr id="295" name="Picture 3" descr=""/>
          <p:cNvPicPr/>
          <p:nvPr/>
        </p:nvPicPr>
        <p:blipFill>
          <a:blip r:embed="rId2">
            <a:lum bright="70000" contrast="-70000"/>
          </a:blip>
          <a:stretch/>
        </p:blipFill>
        <p:spPr>
          <a:xfrm>
            <a:off x="5902200" y="271800"/>
            <a:ext cx="2437920" cy="2437920"/>
          </a:xfrm>
          <a:prstGeom prst="rect">
            <a:avLst/>
          </a:prstGeom>
          <a:ln>
            <a:noFill/>
          </a:ln>
        </p:spPr>
      </p:pic>
      <p:sp>
        <p:nvSpPr>
          <p:cNvPr id="296" name="CustomShape 2"/>
          <p:cNvSpPr/>
          <p:nvPr/>
        </p:nvSpPr>
        <p:spPr>
          <a:xfrm>
            <a:off x="637560" y="1269000"/>
            <a:ext cx="4563000" cy="3204720"/>
          </a:xfrm>
          <a:prstGeom prst="rect">
            <a:avLst/>
          </a:prstGeom>
          <a:solidFill>
            <a:srgbClr val="0c343d">
              <a:alpha val="57000"/>
            </a:srgbClr>
          </a:solidFill>
          <a:ln>
            <a:noFill/>
          </a:ln>
        </p:spPr>
        <p:style>
          <a:lnRef idx="0"/>
          <a:fillRef idx="0"/>
          <a:effectRef idx="0"/>
          <a:fontRef idx="minor"/>
        </p:style>
        <p:txBody>
          <a:bodyPr lIns="234000" rIns="234000" tIns="234000" bIns="91440">
            <a:noAutofit/>
          </a:bodyPr>
          <a:p>
            <a:pPr marL="457200" indent="-302760">
              <a:lnSpc>
                <a:spcPct val="100000"/>
              </a:lnSpc>
              <a:buClr>
                <a:srgbClr val="f3f3f3"/>
              </a:buClr>
              <a:buFont typeface="Arial"/>
              <a:buChar char="•"/>
            </a:pPr>
            <a:r>
              <a:rPr b="0" lang="en-US" sz="1400" spc="-1" strike="noStrike">
                <a:solidFill>
                  <a:srgbClr val="f3f3f3"/>
                </a:solidFill>
                <a:latin typeface="Fira Sans Condensed Light"/>
                <a:ea typeface="Fira Sans Condensed Light"/>
              </a:rPr>
              <a:t>Some parents suffer from the process of paternity testing when they are being sued for child custody.</a:t>
            </a:r>
            <a:br/>
            <a:r>
              <a:rPr b="0" lang="en-US" sz="1400" spc="-1" strike="noStrike">
                <a:solidFill>
                  <a:srgbClr val="f3f3f3"/>
                </a:solidFill>
                <a:latin typeface="Arial"/>
                <a:ea typeface="DejaVu Sans"/>
              </a:rPr>
              <a:t> </a:t>
            </a:r>
            <a:endParaRPr b="0" lang="en-US" sz="1400" spc="-1" strike="noStrike">
              <a:latin typeface="Arial"/>
            </a:endParaRPr>
          </a:p>
          <a:p>
            <a:pPr marL="457200" indent="-302760">
              <a:lnSpc>
                <a:spcPct val="100000"/>
              </a:lnSpc>
              <a:buClr>
                <a:srgbClr val="f3f3f3"/>
              </a:buClr>
              <a:buFont typeface="Arial"/>
              <a:buChar char="•"/>
            </a:pPr>
            <a:r>
              <a:rPr b="0" lang="en-US" sz="1400" spc="-1" strike="noStrike">
                <a:solidFill>
                  <a:srgbClr val="f3f3f3"/>
                </a:solidFill>
                <a:latin typeface="Fira Sans Condensed Light"/>
                <a:ea typeface="Fira Sans Condensed Light"/>
              </a:rPr>
              <a:t>A lot of time when a crime happens, some DNA would be left at the crime scene and would take some time to be processed and eventually lead us to the one who committed that crime.</a:t>
            </a:r>
            <a:br/>
            <a:r>
              <a:rPr b="0" lang="en-US" sz="1400" spc="-1" strike="noStrike">
                <a:solidFill>
                  <a:srgbClr val="f3f3f3"/>
                </a:solidFill>
                <a:latin typeface="Arial"/>
                <a:ea typeface="DejaVu Sans"/>
              </a:rPr>
              <a:t> </a:t>
            </a:r>
            <a:endParaRPr b="0" lang="en-US" sz="1400" spc="-1" strike="noStrike">
              <a:latin typeface="Arial"/>
            </a:endParaRPr>
          </a:p>
          <a:p>
            <a:pPr marL="457200" indent="-302760">
              <a:lnSpc>
                <a:spcPct val="100000"/>
              </a:lnSpc>
              <a:buClr>
                <a:srgbClr val="f3f3f3"/>
              </a:buClr>
              <a:buFont typeface="Arial"/>
              <a:buChar char="•"/>
            </a:pPr>
            <a:r>
              <a:rPr b="0" lang="en-US" sz="1400" spc="-1" strike="noStrike">
                <a:solidFill>
                  <a:srgbClr val="f3f3f3"/>
                </a:solidFill>
                <a:latin typeface="Fira Sans Condensed Light"/>
                <a:ea typeface="Fira Sans Condensed Light"/>
              </a:rPr>
              <a:t>Why can’t we have a system that could potentially prove this in less time and be accessible to everyone.</a:t>
            </a:r>
            <a:endParaRPr b="0" lang="en-US" sz="1400" spc="-1" strike="noStrike">
              <a:latin typeface="Arial"/>
            </a:endParaRPr>
          </a:p>
          <a:p>
            <a:pPr>
              <a:lnSpc>
                <a:spcPct val="100000"/>
              </a:lnSpc>
              <a:tabLst>
                <a:tab algn="l" pos="0"/>
              </a:tabLst>
            </a:pPr>
            <a:endParaRPr b="0" lang="en-US" sz="1400" spc="-1" strike="noStrike">
              <a:latin typeface="Arial"/>
            </a:endParaRPr>
          </a:p>
        </p:txBody>
      </p:sp>
      <p:sp>
        <p:nvSpPr>
          <p:cNvPr id="297" name="CustomShape 3"/>
          <p:cNvSpPr/>
          <p:nvPr/>
        </p:nvSpPr>
        <p:spPr>
          <a:xfrm>
            <a:off x="74520" y="4622760"/>
            <a:ext cx="71244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3f3f3"/>
                </a:solidFill>
                <a:latin typeface="Arial"/>
                <a:ea typeface="DejaVu Sans"/>
              </a:rPr>
              <a:t>5</a:t>
            </a:r>
            <a:endParaRPr b="0" lang="en-US" sz="1800" spc="-1" strike="noStrike">
              <a:latin typeface="Arial"/>
            </a:endParaRPr>
          </a:p>
        </p:txBody>
      </p:sp>
    </p:spTree>
  </p:cSld>
  <p:transition spd="slow">
    <p:push dir="u"/>
  </p:transition>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CustomShape 1"/>
          <p:cNvSpPr/>
          <p:nvPr/>
        </p:nvSpPr>
        <p:spPr>
          <a:xfrm>
            <a:off x="637560" y="331920"/>
            <a:ext cx="4091760" cy="63432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1" lang="en-US" sz="3200" spc="-1" strike="noStrike">
                <a:solidFill>
                  <a:srgbClr val="f3f3f3"/>
                </a:solidFill>
                <a:latin typeface="Rajdhani"/>
                <a:ea typeface="Fira Sans Condensed Light"/>
              </a:rPr>
              <a:t>Our Objectives</a:t>
            </a:r>
            <a:endParaRPr b="0" lang="en-US" sz="3200" spc="-1" strike="noStrike">
              <a:latin typeface="Arial"/>
            </a:endParaRPr>
          </a:p>
        </p:txBody>
      </p:sp>
      <p:sp>
        <p:nvSpPr>
          <p:cNvPr id="299" name="CustomShape 2"/>
          <p:cNvSpPr/>
          <p:nvPr/>
        </p:nvSpPr>
        <p:spPr>
          <a:xfrm>
            <a:off x="637560" y="1377360"/>
            <a:ext cx="7500600" cy="3377520"/>
          </a:xfrm>
          <a:prstGeom prst="rect">
            <a:avLst/>
          </a:prstGeom>
          <a:solidFill>
            <a:srgbClr val="0c343d">
              <a:alpha val="57000"/>
            </a:srgbClr>
          </a:solidFill>
          <a:ln>
            <a:noFill/>
          </a:ln>
        </p:spPr>
        <p:style>
          <a:lnRef idx="0"/>
          <a:fillRef idx="0"/>
          <a:effectRef idx="0"/>
          <a:fontRef idx="minor"/>
        </p:style>
        <p:txBody>
          <a:bodyPr lIns="234000" rIns="234000" tIns="234000" bIns="91440">
            <a:noAutofit/>
          </a:bodyPr>
          <a:p>
            <a:pPr>
              <a:lnSpc>
                <a:spcPct val="100000"/>
              </a:lnSpc>
            </a:pPr>
            <a:r>
              <a:rPr b="0" lang="en-US" sz="1400" spc="-1" strike="noStrike">
                <a:solidFill>
                  <a:srgbClr val="f3f3f3"/>
                </a:solidFill>
                <a:latin typeface="Fira Sans Condensed Light"/>
                <a:ea typeface="Fira Sans Condensed Light"/>
              </a:rPr>
              <a:t>1.  Enhance the short tandem repeat method in the whole genome.</a:t>
            </a:r>
            <a:br/>
            <a:r>
              <a:rPr b="0" lang="en-US" sz="1400" spc="-1" strike="noStrike">
                <a:solidFill>
                  <a:srgbClr val="f3f3f3"/>
                </a:solidFill>
                <a:latin typeface="Fira Sans Condensed Light"/>
                <a:ea typeface="DejaVu Sans"/>
              </a:rPr>
              <a:t> </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en-US" sz="1400" spc="-1" strike="noStrike">
                <a:solidFill>
                  <a:srgbClr val="f3f3f3"/>
                </a:solidFill>
                <a:latin typeface="Fira Sans Condensed Light"/>
                <a:ea typeface="Fira Sans Condensed Light"/>
              </a:rPr>
              <a:t>2.  Implement relevance and kinship through rs numbers .</a:t>
            </a:r>
            <a:br/>
            <a:endParaRPr b="0" lang="en-US" sz="1400" spc="-1" strike="noStrike">
              <a:latin typeface="Arial"/>
            </a:endParaRPr>
          </a:p>
          <a:p>
            <a:pPr>
              <a:lnSpc>
                <a:spcPct val="100000"/>
              </a:lnSpc>
            </a:pPr>
            <a:r>
              <a:rPr b="0" lang="en-US" sz="1400" spc="-1" strike="noStrike">
                <a:solidFill>
                  <a:srgbClr val="f3f3f3"/>
                </a:solidFill>
                <a:latin typeface="Fira Sans Condensed Light"/>
                <a:ea typeface="DejaVu Sans"/>
              </a:rPr>
              <a:t> </a:t>
            </a:r>
            <a:endParaRPr b="0" lang="en-US" sz="1400" spc="-1" strike="noStrike">
              <a:latin typeface="Arial"/>
            </a:endParaRPr>
          </a:p>
          <a:p>
            <a:pPr>
              <a:lnSpc>
                <a:spcPct val="100000"/>
              </a:lnSpc>
            </a:pPr>
            <a:r>
              <a:rPr b="0" lang="en-US" sz="1400" spc="-1" strike="noStrike">
                <a:solidFill>
                  <a:srgbClr val="f3f3f3"/>
                </a:solidFill>
                <a:latin typeface="Fira Sans Condensed Light"/>
                <a:ea typeface="DejaVu Sans"/>
              </a:rPr>
              <a:t>3.  Enhance and implement the mobile application and web application.</a:t>
            </a:r>
            <a:endParaRPr b="0" lang="en-US" sz="1400" spc="-1" strike="noStrike">
              <a:latin typeface="Arial"/>
            </a:endParaRPr>
          </a:p>
          <a:p>
            <a:pPr>
              <a:lnSpc>
                <a:spcPct val="100000"/>
              </a:lnSpc>
            </a:pP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en-US" sz="1800" spc="-1" strike="noStrike">
                <a:solidFill>
                  <a:srgbClr val="ffffff"/>
                </a:solidFill>
                <a:latin typeface="Arial"/>
                <a:ea typeface="DejaVu Sans"/>
              </a:rPr>
              <a:t>4.</a:t>
            </a:r>
            <a:r>
              <a:rPr b="0" lang="en-US" sz="1800" spc="-1" strike="noStrike">
                <a:solidFill>
                  <a:srgbClr val="000000"/>
                </a:solidFill>
                <a:latin typeface="Arial"/>
                <a:ea typeface="DejaVu Sans"/>
              </a:rPr>
              <a:t> </a:t>
            </a:r>
            <a:r>
              <a:rPr b="0" lang="en-US" sz="1400" spc="-1" strike="noStrike">
                <a:solidFill>
                  <a:srgbClr val="f3f3f3"/>
                </a:solidFill>
                <a:latin typeface="Fira Sans Condensed Light"/>
                <a:ea typeface="Fira Sans Condensed Light"/>
              </a:rPr>
              <a:t>Implement relevance and kinship through whole genome.</a:t>
            </a:r>
            <a:endParaRPr b="0" lang="en-US" sz="1400" spc="-1" strike="noStrike">
              <a:latin typeface="Arial"/>
            </a:endParaRPr>
          </a:p>
          <a:p>
            <a:pPr>
              <a:lnSpc>
                <a:spcPct val="100000"/>
              </a:lnSpc>
            </a:pP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en-US" sz="1400" spc="-1" strike="noStrike">
                <a:solidFill>
                  <a:srgbClr val="f3f3f3"/>
                </a:solidFill>
                <a:latin typeface="Fira Sans Condensed Light"/>
                <a:ea typeface="Fira Sans Condensed Light"/>
              </a:rPr>
              <a:t>5. Enhance Report of whole genome results.</a:t>
            </a:r>
            <a:endParaRPr b="0" lang="en-US" sz="1400" spc="-1" strike="noStrike">
              <a:latin typeface="Arial"/>
            </a:endParaRPr>
          </a:p>
          <a:p>
            <a:pPr>
              <a:lnSpc>
                <a:spcPct val="100000"/>
              </a:lnSpc>
            </a:pPr>
            <a:endParaRPr b="0" lang="en-US" sz="1400" spc="-1" strike="noStrike">
              <a:latin typeface="Arial"/>
            </a:endParaRPr>
          </a:p>
          <a:p>
            <a:pPr>
              <a:lnSpc>
                <a:spcPct val="100000"/>
              </a:lnSpc>
            </a:pPr>
            <a:endParaRPr b="0" lang="en-US" sz="1400" spc="-1" strike="noStrike">
              <a:latin typeface="Arial"/>
            </a:endParaRPr>
          </a:p>
          <a:p>
            <a:pPr>
              <a:lnSpc>
                <a:spcPct val="100000"/>
              </a:lnSpc>
            </a:pPr>
            <a:endParaRPr b="0" lang="en-US" sz="1400" spc="-1" strike="noStrike">
              <a:latin typeface="Arial"/>
            </a:endParaRPr>
          </a:p>
          <a:p>
            <a:pPr marL="720">
              <a:lnSpc>
                <a:spcPct val="100000"/>
              </a:lnSpc>
            </a:pPr>
            <a:endParaRPr b="0" lang="en-US" sz="1400" spc="-1" strike="noStrike">
              <a:latin typeface="Arial"/>
            </a:endParaRPr>
          </a:p>
          <a:p>
            <a:pPr marL="720">
              <a:lnSpc>
                <a:spcPct val="100000"/>
              </a:lnSpc>
              <a:tabLst>
                <a:tab algn="l" pos="0"/>
              </a:tabLst>
            </a:pPr>
            <a:endParaRPr b="0" lang="en-US" sz="1400" spc="-1" strike="noStrike">
              <a:latin typeface="Arial"/>
            </a:endParaRPr>
          </a:p>
        </p:txBody>
      </p:sp>
      <p:sp>
        <p:nvSpPr>
          <p:cNvPr id="300" name="CustomShape 3"/>
          <p:cNvSpPr/>
          <p:nvPr/>
        </p:nvSpPr>
        <p:spPr>
          <a:xfrm>
            <a:off x="74520" y="4622760"/>
            <a:ext cx="71244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3f3f3"/>
                </a:solidFill>
                <a:latin typeface="Arial"/>
                <a:ea typeface="DejaVu Sans"/>
              </a:rPr>
              <a:t>6</a:t>
            </a:r>
            <a:endParaRPr b="0" lang="en-US" sz="1800" spc="-1" strike="noStrike">
              <a:latin typeface="Arial"/>
            </a:endParaRPr>
          </a:p>
        </p:txBody>
      </p:sp>
    </p:spTree>
  </p:cSld>
  <p:transition spd="slow">
    <p:push dir="u"/>
  </p:transition>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CustomShape 1"/>
          <p:cNvSpPr/>
          <p:nvPr/>
        </p:nvSpPr>
        <p:spPr>
          <a:xfrm>
            <a:off x="169560" y="171360"/>
            <a:ext cx="4858560" cy="63432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1" lang="en-US" sz="3200" spc="-1" strike="noStrike">
                <a:solidFill>
                  <a:srgbClr val="f3f3f3"/>
                </a:solidFill>
                <a:latin typeface="Rajdhani"/>
                <a:ea typeface="Fira Sans Condensed Light"/>
              </a:rPr>
              <a:t>System overview</a:t>
            </a:r>
            <a:endParaRPr b="0" lang="en-US" sz="3200" spc="-1" strike="noStrike">
              <a:latin typeface="Arial"/>
            </a:endParaRPr>
          </a:p>
        </p:txBody>
      </p:sp>
      <p:pic>
        <p:nvPicPr>
          <p:cNvPr id="302" name="Picture 1" descr=""/>
          <p:cNvPicPr/>
          <p:nvPr/>
        </p:nvPicPr>
        <p:blipFill>
          <a:blip r:embed="rId1"/>
          <a:stretch/>
        </p:blipFill>
        <p:spPr>
          <a:xfrm>
            <a:off x="431280" y="806760"/>
            <a:ext cx="8002440" cy="3860640"/>
          </a:xfrm>
          <a:prstGeom prst="rect">
            <a:avLst/>
          </a:prstGeom>
          <a:ln>
            <a:noFill/>
          </a:ln>
        </p:spPr>
      </p:pic>
      <p:sp>
        <p:nvSpPr>
          <p:cNvPr id="303" name="CustomShape 2"/>
          <p:cNvSpPr/>
          <p:nvPr/>
        </p:nvSpPr>
        <p:spPr>
          <a:xfrm>
            <a:off x="74520" y="4622760"/>
            <a:ext cx="71244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3f3f3"/>
                </a:solidFill>
                <a:latin typeface="Arial"/>
                <a:ea typeface="DejaVu Sans"/>
              </a:rPr>
              <a:t>7</a:t>
            </a:r>
            <a:endParaRPr b="0" lang="en-US" sz="1800" spc="-1" strike="noStrike">
              <a:latin typeface="Arial"/>
            </a:endParaRPr>
          </a:p>
        </p:txBody>
      </p:sp>
    </p:spTree>
  </p:cSld>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641</TotalTime>
  <Application>LibreOffice/6.4.7.2$Linux_X86_64 LibreOffice_project/40$Build-2</Application>
  <Words>610</Words>
  <Paragraphs>149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dcterms:modified xsi:type="dcterms:W3CDTF">2022-03-10T09:49:14Z</dcterms:modified>
  <cp:revision>43</cp:revision>
  <dc:subject/>
  <dc:title>Paternity testing using genetics</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On-screen Show (16:9)</vt:lpwstr>
  </property>
  <property fmtid="{D5CDD505-2E9C-101B-9397-08002B2CF9AE}" pid="9" name="ScaleCrop">
    <vt:bool>0</vt:bool>
  </property>
  <property fmtid="{D5CDD505-2E9C-101B-9397-08002B2CF9AE}" pid="10" name="ShareDoc">
    <vt:bool>0</vt:bool>
  </property>
  <property fmtid="{D5CDD505-2E9C-101B-9397-08002B2CF9AE}" pid="11" name="Slides">
    <vt:i4>22</vt:i4>
  </property>
</Properties>
</file>